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6"/>
  </p:notes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36B7F9-D451-4FB6-850E-F62161101498}" type="datetimeFigureOut">
              <a:rPr lang="en-US" smtClean="0"/>
              <a:t>8/9/2013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B719BB-07AE-40DA-9BDC-E663558DB6F1}" type="slidenum">
              <a:rPr lang="en-US" smtClean="0"/>
              <a:t>‹#›</a:t>
            </a:fld>
            <a:endParaRPr lang="en-US" dirty="0"/>
          </a:p>
        </p:txBody>
      </p:sp>
    </p:spTree>
    <p:extLst>
      <p:ext uri="{BB962C8B-B14F-4D97-AF65-F5344CB8AC3E}">
        <p14:creationId xmlns:p14="http://schemas.microsoft.com/office/powerpoint/2010/main" val="1546598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BA2E288-B2C9-4785-A66E-B0DA6BB0D086}" type="datetime1">
              <a:rPr lang="en-US" smtClean="0"/>
              <a:t>8/9/2013</a:t>
            </a:fld>
            <a:endParaRPr lang="en-US" dirty="0"/>
          </a:p>
        </p:txBody>
      </p:sp>
      <p:sp>
        <p:nvSpPr>
          <p:cNvPr id="5" name="Footer Placeholder 4"/>
          <p:cNvSpPr>
            <a:spLocks noGrp="1"/>
          </p:cNvSpPr>
          <p:nvPr>
            <p:ph type="ftr" sz="quarter" idx="11"/>
          </p:nvPr>
        </p:nvSpPr>
        <p:spPr/>
        <p:txBody>
          <a:bodyPr/>
          <a:lstStyle/>
          <a:p>
            <a:r>
              <a:rPr lang="en-US" dirty="0" smtClean="0"/>
              <a:t>Created for UMSL ISS by Clint Sharp</a:t>
            </a:r>
            <a:endParaRPr lang="en-US" dirty="0"/>
          </a:p>
        </p:txBody>
      </p:sp>
      <p:sp>
        <p:nvSpPr>
          <p:cNvPr id="6" name="Slide Number Placeholder 5"/>
          <p:cNvSpPr>
            <a:spLocks noGrp="1"/>
          </p:cNvSpPr>
          <p:nvPr>
            <p:ph type="sldNum" sz="quarter" idx="12"/>
          </p:nvPr>
        </p:nvSpPr>
        <p:spPr/>
        <p:txBody>
          <a:bodyPr/>
          <a:lstStyle/>
          <a:p>
            <a:fld id="{2546A1EF-45B4-47D4-BE79-3782CA31324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0FC4FD-70E7-47B7-8689-976FA5D64C4D}" type="datetime1">
              <a:rPr lang="en-US" smtClean="0"/>
              <a:t>8/9/2013</a:t>
            </a:fld>
            <a:endParaRPr lang="en-US" dirty="0"/>
          </a:p>
        </p:txBody>
      </p:sp>
      <p:sp>
        <p:nvSpPr>
          <p:cNvPr id="5" name="Footer Placeholder 4"/>
          <p:cNvSpPr>
            <a:spLocks noGrp="1"/>
          </p:cNvSpPr>
          <p:nvPr>
            <p:ph type="ftr" sz="quarter" idx="11"/>
          </p:nvPr>
        </p:nvSpPr>
        <p:spPr/>
        <p:txBody>
          <a:bodyPr/>
          <a:lstStyle/>
          <a:p>
            <a:r>
              <a:rPr lang="en-US" dirty="0" smtClean="0"/>
              <a:t>Created for UMSL ISS by Clint Sharp</a:t>
            </a:r>
            <a:endParaRPr lang="en-US" dirty="0"/>
          </a:p>
        </p:txBody>
      </p:sp>
      <p:sp>
        <p:nvSpPr>
          <p:cNvPr id="6" name="Slide Number Placeholder 5"/>
          <p:cNvSpPr>
            <a:spLocks noGrp="1"/>
          </p:cNvSpPr>
          <p:nvPr>
            <p:ph type="sldNum" sz="quarter" idx="12"/>
          </p:nvPr>
        </p:nvSpPr>
        <p:spPr/>
        <p:txBody>
          <a:bodyPr/>
          <a:lstStyle/>
          <a:p>
            <a:fld id="{2546A1EF-45B4-47D4-BE79-3782CA31324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F5C6B1-3BAD-4AD3-894D-D9A7F410DFFD}" type="datetime1">
              <a:rPr lang="en-US" smtClean="0"/>
              <a:t>8/9/2013</a:t>
            </a:fld>
            <a:endParaRPr lang="en-US" dirty="0"/>
          </a:p>
        </p:txBody>
      </p:sp>
      <p:sp>
        <p:nvSpPr>
          <p:cNvPr id="5" name="Footer Placeholder 4"/>
          <p:cNvSpPr>
            <a:spLocks noGrp="1"/>
          </p:cNvSpPr>
          <p:nvPr>
            <p:ph type="ftr" sz="quarter" idx="11"/>
          </p:nvPr>
        </p:nvSpPr>
        <p:spPr/>
        <p:txBody>
          <a:bodyPr/>
          <a:lstStyle/>
          <a:p>
            <a:r>
              <a:rPr lang="en-US" dirty="0" smtClean="0"/>
              <a:t>Created for UMSL ISS by Clint Sharp</a:t>
            </a:r>
            <a:endParaRPr lang="en-US" dirty="0"/>
          </a:p>
        </p:txBody>
      </p:sp>
      <p:sp>
        <p:nvSpPr>
          <p:cNvPr id="6" name="Slide Number Placeholder 5"/>
          <p:cNvSpPr>
            <a:spLocks noGrp="1"/>
          </p:cNvSpPr>
          <p:nvPr>
            <p:ph type="sldNum" sz="quarter" idx="12"/>
          </p:nvPr>
        </p:nvSpPr>
        <p:spPr/>
        <p:txBody>
          <a:bodyPr/>
          <a:lstStyle/>
          <a:p>
            <a:fld id="{2546A1EF-45B4-47D4-BE79-3782CA31324C}"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889D5A-68D1-4FCB-AEE1-B24093734206}" type="datetime1">
              <a:rPr lang="en-US" smtClean="0"/>
              <a:t>8/9/2013</a:t>
            </a:fld>
            <a:endParaRPr lang="en-US" dirty="0"/>
          </a:p>
        </p:txBody>
      </p:sp>
      <p:sp>
        <p:nvSpPr>
          <p:cNvPr id="5" name="Footer Placeholder 4"/>
          <p:cNvSpPr>
            <a:spLocks noGrp="1"/>
          </p:cNvSpPr>
          <p:nvPr>
            <p:ph type="ftr" sz="quarter" idx="11"/>
          </p:nvPr>
        </p:nvSpPr>
        <p:spPr/>
        <p:txBody>
          <a:bodyPr/>
          <a:lstStyle/>
          <a:p>
            <a:r>
              <a:rPr lang="en-US" dirty="0" smtClean="0"/>
              <a:t>Created for UMSL ISS by Clint Sharp</a:t>
            </a:r>
            <a:endParaRPr lang="en-US" dirty="0"/>
          </a:p>
        </p:txBody>
      </p:sp>
      <p:sp>
        <p:nvSpPr>
          <p:cNvPr id="6" name="Slide Number Placeholder 5"/>
          <p:cNvSpPr>
            <a:spLocks noGrp="1"/>
          </p:cNvSpPr>
          <p:nvPr>
            <p:ph type="sldNum" sz="quarter" idx="12"/>
          </p:nvPr>
        </p:nvSpPr>
        <p:spPr/>
        <p:txBody>
          <a:bodyPr/>
          <a:lstStyle/>
          <a:p>
            <a:fld id="{2546A1EF-45B4-47D4-BE79-3782CA31324C}"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EC11622A-24E6-4183-BAAA-E1D426747855}" type="datetime1">
              <a:rPr lang="en-US" smtClean="0"/>
              <a:t>8/9/2013</a:t>
            </a:fld>
            <a:endParaRPr lang="en-US" dirty="0"/>
          </a:p>
        </p:txBody>
      </p:sp>
      <p:sp>
        <p:nvSpPr>
          <p:cNvPr id="5" name="Footer Placeholder 4"/>
          <p:cNvSpPr>
            <a:spLocks noGrp="1"/>
          </p:cNvSpPr>
          <p:nvPr>
            <p:ph type="ftr" sz="quarter" idx="11"/>
          </p:nvPr>
        </p:nvSpPr>
        <p:spPr/>
        <p:txBody>
          <a:bodyPr/>
          <a:lstStyle/>
          <a:p>
            <a:r>
              <a:rPr lang="en-US" dirty="0" smtClean="0"/>
              <a:t>Created for UMSL ISS by Clint Sharp</a:t>
            </a:r>
            <a:endParaRPr lang="en-US" dirty="0"/>
          </a:p>
        </p:txBody>
      </p:sp>
      <p:sp>
        <p:nvSpPr>
          <p:cNvPr id="6" name="Slide Number Placeholder 5"/>
          <p:cNvSpPr>
            <a:spLocks noGrp="1"/>
          </p:cNvSpPr>
          <p:nvPr>
            <p:ph type="sldNum" sz="quarter" idx="12"/>
          </p:nvPr>
        </p:nvSpPr>
        <p:spPr/>
        <p:txBody>
          <a:bodyPr/>
          <a:lstStyle/>
          <a:p>
            <a:fld id="{2546A1EF-45B4-47D4-BE79-3782CA31324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157EE0F-CE8F-44D7-8C36-95FC1861A37C}" type="datetime1">
              <a:rPr lang="en-US" smtClean="0"/>
              <a:t>8/9/2013</a:t>
            </a:fld>
            <a:endParaRPr lang="en-US" dirty="0"/>
          </a:p>
        </p:txBody>
      </p:sp>
      <p:sp>
        <p:nvSpPr>
          <p:cNvPr id="6" name="Footer Placeholder 5"/>
          <p:cNvSpPr>
            <a:spLocks noGrp="1"/>
          </p:cNvSpPr>
          <p:nvPr>
            <p:ph type="ftr" sz="quarter" idx="11"/>
          </p:nvPr>
        </p:nvSpPr>
        <p:spPr/>
        <p:txBody>
          <a:bodyPr/>
          <a:lstStyle/>
          <a:p>
            <a:r>
              <a:rPr lang="en-US" dirty="0" smtClean="0"/>
              <a:t>Created for UMSL ISS by Clint Sharp</a:t>
            </a:r>
            <a:endParaRPr lang="en-US" dirty="0"/>
          </a:p>
        </p:txBody>
      </p:sp>
      <p:sp>
        <p:nvSpPr>
          <p:cNvPr id="7" name="Slide Number Placeholder 6"/>
          <p:cNvSpPr>
            <a:spLocks noGrp="1"/>
          </p:cNvSpPr>
          <p:nvPr>
            <p:ph type="sldNum" sz="quarter" idx="12"/>
          </p:nvPr>
        </p:nvSpPr>
        <p:spPr/>
        <p:txBody>
          <a:bodyPr/>
          <a:lstStyle/>
          <a:p>
            <a:fld id="{2546A1EF-45B4-47D4-BE79-3782CA31324C}"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4B5875-3437-42BF-8AA0-BCD0A3C44B7E}" type="datetime1">
              <a:rPr lang="en-US" smtClean="0"/>
              <a:t>8/9/2013</a:t>
            </a:fld>
            <a:endParaRPr lang="en-US" dirty="0"/>
          </a:p>
        </p:txBody>
      </p:sp>
      <p:sp>
        <p:nvSpPr>
          <p:cNvPr id="8" name="Footer Placeholder 7"/>
          <p:cNvSpPr>
            <a:spLocks noGrp="1"/>
          </p:cNvSpPr>
          <p:nvPr>
            <p:ph type="ftr" sz="quarter" idx="11"/>
          </p:nvPr>
        </p:nvSpPr>
        <p:spPr/>
        <p:txBody>
          <a:bodyPr/>
          <a:lstStyle/>
          <a:p>
            <a:r>
              <a:rPr lang="en-US" dirty="0" smtClean="0"/>
              <a:t>Created for UMSL ISS by Clint Sharp</a:t>
            </a:r>
            <a:endParaRPr lang="en-US" dirty="0"/>
          </a:p>
        </p:txBody>
      </p:sp>
      <p:sp>
        <p:nvSpPr>
          <p:cNvPr id="9" name="Slide Number Placeholder 8"/>
          <p:cNvSpPr>
            <a:spLocks noGrp="1"/>
          </p:cNvSpPr>
          <p:nvPr>
            <p:ph type="sldNum" sz="quarter" idx="12"/>
          </p:nvPr>
        </p:nvSpPr>
        <p:spPr/>
        <p:txBody>
          <a:bodyPr/>
          <a:lstStyle/>
          <a:p>
            <a:fld id="{2546A1EF-45B4-47D4-BE79-3782CA31324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AF23D3-2813-41D1-87E4-84867DF55B85}" type="datetime1">
              <a:rPr lang="en-US" smtClean="0"/>
              <a:t>8/9/2013</a:t>
            </a:fld>
            <a:endParaRPr lang="en-US" dirty="0"/>
          </a:p>
        </p:txBody>
      </p:sp>
      <p:sp>
        <p:nvSpPr>
          <p:cNvPr id="4" name="Footer Placeholder 3"/>
          <p:cNvSpPr>
            <a:spLocks noGrp="1"/>
          </p:cNvSpPr>
          <p:nvPr>
            <p:ph type="ftr" sz="quarter" idx="11"/>
          </p:nvPr>
        </p:nvSpPr>
        <p:spPr/>
        <p:txBody>
          <a:bodyPr/>
          <a:lstStyle/>
          <a:p>
            <a:r>
              <a:rPr lang="en-US" dirty="0" smtClean="0"/>
              <a:t>Created for UMSL ISS by Clint Sharp</a:t>
            </a:r>
            <a:endParaRPr lang="en-US" dirty="0"/>
          </a:p>
        </p:txBody>
      </p:sp>
      <p:sp>
        <p:nvSpPr>
          <p:cNvPr id="5" name="Slide Number Placeholder 4"/>
          <p:cNvSpPr>
            <a:spLocks noGrp="1"/>
          </p:cNvSpPr>
          <p:nvPr>
            <p:ph type="sldNum" sz="quarter" idx="12"/>
          </p:nvPr>
        </p:nvSpPr>
        <p:spPr/>
        <p:txBody>
          <a:bodyPr/>
          <a:lstStyle/>
          <a:p>
            <a:fld id="{2546A1EF-45B4-47D4-BE79-3782CA31324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AE9F66-17EB-495D-9AD0-67AE7EB2F9A0}" type="datetime1">
              <a:rPr lang="en-US" smtClean="0"/>
              <a:t>8/9/2013</a:t>
            </a:fld>
            <a:endParaRPr lang="en-US" dirty="0"/>
          </a:p>
        </p:txBody>
      </p:sp>
      <p:sp>
        <p:nvSpPr>
          <p:cNvPr id="3" name="Footer Placeholder 2"/>
          <p:cNvSpPr>
            <a:spLocks noGrp="1"/>
          </p:cNvSpPr>
          <p:nvPr>
            <p:ph type="ftr" sz="quarter" idx="11"/>
          </p:nvPr>
        </p:nvSpPr>
        <p:spPr/>
        <p:txBody>
          <a:bodyPr/>
          <a:lstStyle/>
          <a:p>
            <a:r>
              <a:rPr lang="en-US" dirty="0" smtClean="0"/>
              <a:t>Created for UMSL ISS by Clint Sharp</a:t>
            </a:r>
            <a:endParaRPr lang="en-US" dirty="0"/>
          </a:p>
        </p:txBody>
      </p:sp>
      <p:sp>
        <p:nvSpPr>
          <p:cNvPr id="4" name="Slide Number Placeholder 3"/>
          <p:cNvSpPr>
            <a:spLocks noGrp="1"/>
          </p:cNvSpPr>
          <p:nvPr>
            <p:ph type="sldNum" sz="quarter" idx="12"/>
          </p:nvPr>
        </p:nvSpPr>
        <p:spPr/>
        <p:txBody>
          <a:bodyPr/>
          <a:lstStyle/>
          <a:p>
            <a:fld id="{2546A1EF-45B4-47D4-BE79-3782CA31324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C6ADDF27-DA96-4183-ADA3-E61563726FF3}" type="datetime1">
              <a:rPr lang="en-US" smtClean="0"/>
              <a:t>8/9/2013</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r>
              <a:rPr lang="en-US" dirty="0" smtClean="0"/>
              <a:t>Created for UMSL ISS by Clint Sharp</a:t>
            </a:r>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546A1EF-45B4-47D4-BE79-3782CA31324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dirty="0"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2A889B-C7CE-439C-823C-15F96F346C8E}" type="datetime1">
              <a:rPr lang="en-US" smtClean="0"/>
              <a:t>8/9/2013</a:t>
            </a:fld>
            <a:endParaRPr lang="en-US" dirty="0"/>
          </a:p>
        </p:txBody>
      </p:sp>
      <p:sp>
        <p:nvSpPr>
          <p:cNvPr id="6" name="Footer Placeholder 5"/>
          <p:cNvSpPr>
            <a:spLocks noGrp="1"/>
          </p:cNvSpPr>
          <p:nvPr>
            <p:ph type="ftr" sz="quarter" idx="11"/>
          </p:nvPr>
        </p:nvSpPr>
        <p:spPr/>
        <p:txBody>
          <a:bodyPr/>
          <a:lstStyle/>
          <a:p>
            <a:r>
              <a:rPr lang="en-US" dirty="0" smtClean="0"/>
              <a:t>Created for UMSL ISS by Clint Sharp</a:t>
            </a:r>
            <a:endParaRPr lang="en-US" dirty="0"/>
          </a:p>
        </p:txBody>
      </p:sp>
      <p:sp>
        <p:nvSpPr>
          <p:cNvPr id="7" name="Slide Number Placeholder 6"/>
          <p:cNvSpPr>
            <a:spLocks noGrp="1"/>
          </p:cNvSpPr>
          <p:nvPr>
            <p:ph type="sldNum" sz="quarter" idx="12"/>
          </p:nvPr>
        </p:nvSpPr>
        <p:spPr/>
        <p:txBody>
          <a:bodyPr/>
          <a:lstStyle/>
          <a:p>
            <a:fld id="{2546A1EF-45B4-47D4-BE79-3782CA31324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3084AA65-F98C-44D3-9A6C-312DBD36FE44}" type="datetime1">
              <a:rPr lang="en-US" smtClean="0"/>
              <a:t>8/9/2013</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r>
              <a:rPr lang="en-US" dirty="0" smtClean="0"/>
              <a:t>Created for UMSL ISS by Clint Sharp</a:t>
            </a:r>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546A1EF-45B4-47D4-BE79-3782CA31324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Office excel</a:t>
            </a:r>
            <a:endParaRPr lang="en-US" dirty="0"/>
          </a:p>
        </p:txBody>
      </p:sp>
      <p:sp>
        <p:nvSpPr>
          <p:cNvPr id="3" name="Subtitle 2"/>
          <p:cNvSpPr>
            <a:spLocks noGrp="1"/>
          </p:cNvSpPr>
          <p:nvPr>
            <p:ph type="subTitle" idx="1"/>
          </p:nvPr>
        </p:nvSpPr>
        <p:spPr/>
        <p:txBody>
          <a:bodyPr/>
          <a:lstStyle/>
          <a:p>
            <a:r>
              <a:rPr lang="en-US" dirty="0" smtClean="0"/>
              <a:t>Part 1</a:t>
            </a:r>
            <a:endParaRPr lang="en-US" dirty="0"/>
          </a:p>
        </p:txBody>
      </p:sp>
    </p:spTree>
    <p:extLst>
      <p:ext uri="{BB962C8B-B14F-4D97-AF65-F5344CB8AC3E}">
        <p14:creationId xmlns:p14="http://schemas.microsoft.com/office/powerpoint/2010/main" val="411948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new worksheet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066800"/>
            <a:ext cx="1828800" cy="3579812"/>
          </a:xfrm>
        </p:spPr>
      </p:pic>
      <p:sp>
        <p:nvSpPr>
          <p:cNvPr id="5" name="TextBox 4"/>
          <p:cNvSpPr txBox="1"/>
          <p:nvPr/>
        </p:nvSpPr>
        <p:spPr>
          <a:xfrm>
            <a:off x="4038600" y="1143000"/>
            <a:ext cx="3429000" cy="1477328"/>
          </a:xfrm>
          <a:prstGeom prst="rect">
            <a:avLst/>
          </a:prstGeom>
          <a:noFill/>
        </p:spPr>
        <p:txBody>
          <a:bodyPr wrap="square" rtlCol="0">
            <a:spAutoFit/>
          </a:bodyPr>
          <a:lstStyle/>
          <a:p>
            <a:r>
              <a:rPr lang="en-US" dirty="0" smtClean="0"/>
              <a:t>Your new workbook should look like this. </a:t>
            </a:r>
            <a:r>
              <a:rPr lang="en-US" dirty="0"/>
              <a:t>Next, save the </a:t>
            </a:r>
            <a:r>
              <a:rPr lang="en-US" dirty="0" smtClean="0"/>
              <a:t>file by clicking the ‘File’ tab at the top, click ‘save as’ </a:t>
            </a:r>
            <a:r>
              <a:rPr lang="en-US" dirty="0"/>
              <a:t>and name it </a:t>
            </a:r>
            <a:r>
              <a:rPr lang="en-US" i="1" dirty="0"/>
              <a:t>GPA Calculator</a:t>
            </a:r>
            <a:r>
              <a:rPr lang="en-US" dirty="0"/>
              <a:t>.</a:t>
            </a:r>
          </a:p>
        </p:txBody>
      </p:sp>
      <p:sp>
        <p:nvSpPr>
          <p:cNvPr id="7" name="Footer Placeholder 6"/>
          <p:cNvSpPr>
            <a:spLocks noGrp="1"/>
          </p:cNvSpPr>
          <p:nvPr>
            <p:ph type="ftr" sz="quarter" idx="11"/>
          </p:nvPr>
        </p:nvSpPr>
        <p:spPr/>
        <p:txBody>
          <a:bodyPr/>
          <a:lstStyle/>
          <a:p>
            <a:r>
              <a:rPr lang="en-US" dirty="0" smtClean="0"/>
              <a:t>Created for UMSL ISS by Clint Sharp</a:t>
            </a:r>
            <a:endParaRPr lang="en-US" dirty="0"/>
          </a:p>
        </p:txBody>
      </p:sp>
    </p:spTree>
    <p:extLst>
      <p:ext uri="{BB962C8B-B14F-4D97-AF65-F5344CB8AC3E}">
        <p14:creationId xmlns:p14="http://schemas.microsoft.com/office/powerpoint/2010/main" val="5190505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new worksheet</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219200"/>
            <a:ext cx="4305300" cy="2286000"/>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6288" y="1219200"/>
            <a:ext cx="4448175" cy="2305050"/>
          </a:xfrm>
          <a:prstGeom prst="rect">
            <a:avLst/>
          </a:prstGeom>
        </p:spPr>
      </p:pic>
      <p:sp>
        <p:nvSpPr>
          <p:cNvPr id="9" name="TextBox 8"/>
          <p:cNvSpPr txBox="1"/>
          <p:nvPr/>
        </p:nvSpPr>
        <p:spPr>
          <a:xfrm>
            <a:off x="381000" y="3886200"/>
            <a:ext cx="8458200" cy="1200329"/>
          </a:xfrm>
          <a:prstGeom prst="rect">
            <a:avLst/>
          </a:prstGeom>
          <a:noFill/>
        </p:spPr>
        <p:txBody>
          <a:bodyPr wrap="square" rtlCol="0">
            <a:spAutoFit/>
          </a:bodyPr>
          <a:lstStyle/>
          <a:p>
            <a:r>
              <a:rPr lang="en-US" dirty="0"/>
              <a:t>As you type in data into the cells, you may </a:t>
            </a:r>
            <a:r>
              <a:rPr lang="en-US" dirty="0" smtClean="0"/>
              <a:t>notice the column </a:t>
            </a:r>
            <a:r>
              <a:rPr lang="en-US" dirty="0"/>
              <a:t>width is narrower than the data you typed.  If you would like to adjust the width of the columns, </a:t>
            </a:r>
            <a:r>
              <a:rPr lang="en-US" dirty="0" smtClean="0"/>
              <a:t>just </a:t>
            </a:r>
            <a:r>
              <a:rPr lang="en-US" dirty="0"/>
              <a:t>place your cursor between the column letters until it turns into a cross hair </a:t>
            </a:r>
            <a:r>
              <a:rPr lang="en-US" dirty="0" smtClean="0"/>
              <a:t>and double-click </a:t>
            </a:r>
            <a:r>
              <a:rPr lang="en-US" dirty="0"/>
              <a:t>to auto-adjust the </a:t>
            </a:r>
            <a:r>
              <a:rPr lang="en-US" dirty="0" smtClean="0"/>
              <a:t>width.</a:t>
            </a:r>
            <a:endParaRPr lang="en-US" dirty="0"/>
          </a:p>
        </p:txBody>
      </p:sp>
      <p:sp>
        <p:nvSpPr>
          <p:cNvPr id="10" name="Footer Placeholder 9"/>
          <p:cNvSpPr>
            <a:spLocks noGrp="1"/>
          </p:cNvSpPr>
          <p:nvPr>
            <p:ph type="ftr" sz="quarter" idx="11"/>
          </p:nvPr>
        </p:nvSpPr>
        <p:spPr/>
        <p:txBody>
          <a:bodyPr/>
          <a:lstStyle/>
          <a:p>
            <a:r>
              <a:rPr lang="en-US" dirty="0" smtClean="0"/>
              <a:t>Created for UMSL ISS by Clint Sharp</a:t>
            </a:r>
            <a:endParaRPr lang="en-US" dirty="0"/>
          </a:p>
        </p:txBody>
      </p:sp>
    </p:spTree>
    <p:extLst>
      <p:ext uri="{BB962C8B-B14F-4D97-AF65-F5344CB8AC3E}">
        <p14:creationId xmlns:p14="http://schemas.microsoft.com/office/powerpoint/2010/main" val="23340590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new worksheet</a:t>
            </a:r>
            <a:endParaRPr lang="en-US" dirty="0"/>
          </a:p>
        </p:txBody>
      </p:sp>
      <p:sp>
        <p:nvSpPr>
          <p:cNvPr id="3" name="Content Placeholder 2"/>
          <p:cNvSpPr>
            <a:spLocks noGrp="1"/>
          </p:cNvSpPr>
          <p:nvPr>
            <p:ph idx="1"/>
          </p:nvPr>
        </p:nvSpPr>
        <p:spPr/>
        <p:txBody>
          <a:bodyPr/>
          <a:lstStyle/>
          <a:p>
            <a:pPr algn="ctr"/>
            <a:endParaRPr lang="en-US" dirty="0" smtClean="0"/>
          </a:p>
          <a:p>
            <a:pPr algn="ctr"/>
            <a:endParaRPr lang="en-US" dirty="0"/>
          </a:p>
          <a:p>
            <a:pPr algn="ctr"/>
            <a:endParaRPr lang="en-US" dirty="0" smtClean="0"/>
          </a:p>
          <a:p>
            <a:pPr algn="ctr"/>
            <a:r>
              <a:rPr lang="en-US" dirty="0" smtClean="0"/>
              <a:t>Remember to…</a:t>
            </a:r>
          </a:p>
          <a:p>
            <a:pPr algn="ctr"/>
            <a:endParaRPr lang="en-US" dirty="0"/>
          </a:p>
          <a:p>
            <a:pPr algn="ctr"/>
            <a:r>
              <a:rPr lang="en-US" sz="2000" dirty="0" smtClean="0"/>
              <a:t>SAVE YOUR WORK</a:t>
            </a:r>
          </a:p>
          <a:p>
            <a:pPr algn="ctr"/>
            <a:r>
              <a:rPr lang="en-US" sz="2800" dirty="0" smtClean="0"/>
              <a:t>FREQUENTLY!</a:t>
            </a:r>
            <a:endParaRPr lang="en-US" sz="2800" dirty="0"/>
          </a:p>
        </p:txBody>
      </p:sp>
      <p:sp>
        <p:nvSpPr>
          <p:cNvPr id="4" name="Footer Placeholder 3"/>
          <p:cNvSpPr>
            <a:spLocks noGrp="1"/>
          </p:cNvSpPr>
          <p:nvPr>
            <p:ph type="ftr" sz="quarter" idx="11"/>
          </p:nvPr>
        </p:nvSpPr>
        <p:spPr/>
        <p:txBody>
          <a:bodyPr/>
          <a:lstStyle/>
          <a:p>
            <a:r>
              <a:rPr lang="en-US" dirty="0" smtClean="0"/>
              <a:t>Created for UMSL ISS by Clint Sharp</a:t>
            </a:r>
            <a:endParaRPr lang="en-US" dirty="0"/>
          </a:p>
        </p:txBody>
      </p:sp>
    </p:spTree>
    <p:extLst>
      <p:ext uri="{BB962C8B-B14F-4D97-AF65-F5344CB8AC3E}">
        <p14:creationId xmlns:p14="http://schemas.microsoft.com/office/powerpoint/2010/main" val="8181851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Entering Information into the Worksheet with Current Date &amp; Time</a:t>
            </a:r>
            <a:endParaRPr lang="en-US" dirty="0"/>
          </a:p>
        </p:txBody>
      </p:sp>
      <p:sp>
        <p:nvSpPr>
          <p:cNvPr id="3" name="Content Placeholder 2"/>
          <p:cNvSpPr>
            <a:spLocks noGrp="1"/>
          </p:cNvSpPr>
          <p:nvPr>
            <p:ph idx="1"/>
          </p:nvPr>
        </p:nvSpPr>
        <p:spPr/>
        <p:txBody>
          <a:bodyPr/>
          <a:lstStyle/>
          <a:p>
            <a:endParaRPr lang="en-US" dirty="0" smtClean="0"/>
          </a:p>
          <a:p>
            <a:r>
              <a:rPr lang="en-US" b="0" dirty="0" smtClean="0"/>
              <a:t>Now </a:t>
            </a:r>
            <a:r>
              <a:rPr lang="en-US" b="0" dirty="0"/>
              <a:t>you are ready to enter data.  Remember that columns run from top to </a:t>
            </a:r>
            <a:r>
              <a:rPr lang="en-US" b="0" dirty="0" smtClean="0"/>
              <a:t>bottom vertically </a:t>
            </a:r>
            <a:r>
              <a:rPr lang="en-US" b="0" dirty="0"/>
              <a:t>and are labeled using the alphabet.  The rows or records run from left to right horizontally and are numbered.  The GPA calculator will have a title, and include the date and time that it is completed.  The date and time will be automatically generated from a </a:t>
            </a:r>
            <a:r>
              <a:rPr lang="en-US" b="0" dirty="0" smtClean="0"/>
              <a:t>formula </a:t>
            </a:r>
            <a:r>
              <a:rPr lang="en-US" b="0" dirty="0"/>
              <a:t>when the worksheet is updated</a:t>
            </a:r>
            <a:r>
              <a:rPr lang="en-US" b="0" dirty="0" smtClean="0"/>
              <a:t>.</a:t>
            </a:r>
          </a:p>
          <a:p>
            <a:pPr algn="r"/>
            <a:endParaRPr lang="en-US" dirty="0"/>
          </a:p>
        </p:txBody>
      </p:sp>
      <p:sp>
        <p:nvSpPr>
          <p:cNvPr id="4" name="Footer Placeholder 3"/>
          <p:cNvSpPr>
            <a:spLocks noGrp="1"/>
          </p:cNvSpPr>
          <p:nvPr>
            <p:ph type="ftr" sz="quarter" idx="11"/>
          </p:nvPr>
        </p:nvSpPr>
        <p:spPr/>
        <p:txBody>
          <a:bodyPr/>
          <a:lstStyle/>
          <a:p>
            <a:r>
              <a:rPr lang="en-US" dirty="0" smtClean="0"/>
              <a:t>Created for UMSL ISS by Clint Sharp</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4725" y="3276600"/>
            <a:ext cx="2114550" cy="1190625"/>
          </a:xfrm>
          <a:prstGeom prst="rect">
            <a:avLst/>
          </a:prstGeom>
        </p:spPr>
      </p:pic>
    </p:spTree>
    <p:extLst>
      <p:ext uri="{BB962C8B-B14F-4D97-AF65-F5344CB8AC3E}">
        <p14:creationId xmlns:p14="http://schemas.microsoft.com/office/powerpoint/2010/main" val="16897779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Entering Information into the Worksheet with Current Date &amp; Time</a:t>
            </a:r>
            <a:endParaRPr lang="en-US" dirty="0"/>
          </a:p>
        </p:txBody>
      </p:sp>
      <p:sp>
        <p:nvSpPr>
          <p:cNvPr id="3" name="Content Placeholder 2"/>
          <p:cNvSpPr>
            <a:spLocks noGrp="1"/>
          </p:cNvSpPr>
          <p:nvPr>
            <p:ph idx="1"/>
          </p:nvPr>
        </p:nvSpPr>
        <p:spPr/>
        <p:txBody>
          <a:bodyPr/>
          <a:lstStyle/>
          <a:p>
            <a:pPr>
              <a:buFont typeface="+mj-lt"/>
              <a:buAutoNum type="arabicPeriod"/>
            </a:pPr>
            <a:endParaRPr lang="en-US" dirty="0" smtClean="0"/>
          </a:p>
          <a:p>
            <a:pPr>
              <a:buFont typeface="+mj-lt"/>
              <a:buAutoNum type="arabicPeriod"/>
            </a:pPr>
            <a:r>
              <a:rPr lang="en-US" b="0" dirty="0" smtClean="0"/>
              <a:t>To </a:t>
            </a:r>
            <a:r>
              <a:rPr lang="en-US" b="0" dirty="0"/>
              <a:t>title the form, click on cell B1.  </a:t>
            </a:r>
            <a:r>
              <a:rPr lang="en-US" b="0" dirty="0" smtClean="0"/>
              <a:t>Type</a:t>
            </a:r>
            <a:r>
              <a:rPr lang="en-US" b="0" dirty="0"/>
              <a:t> </a:t>
            </a:r>
            <a:r>
              <a:rPr lang="en-US" b="0" dirty="0" smtClean="0"/>
              <a:t>“</a:t>
            </a:r>
            <a:r>
              <a:rPr lang="en-US" b="0" i="1" dirty="0" smtClean="0"/>
              <a:t>GPA Calculator”</a:t>
            </a:r>
          </a:p>
          <a:p>
            <a:pPr>
              <a:buFont typeface="+mj-lt"/>
              <a:buAutoNum type="arabicPeriod"/>
            </a:pPr>
            <a:r>
              <a:rPr lang="en-US" b="0" dirty="0"/>
              <a:t>To show when the file was updated, click on cell E1.  Type </a:t>
            </a:r>
            <a:r>
              <a:rPr lang="en-US" b="0" dirty="0" smtClean="0"/>
              <a:t>”</a:t>
            </a:r>
            <a:r>
              <a:rPr lang="en-US" b="0" i="1" dirty="0" smtClean="0"/>
              <a:t>Updated”</a:t>
            </a:r>
          </a:p>
          <a:p>
            <a:pPr>
              <a:buFont typeface="+mj-lt"/>
              <a:buAutoNum type="arabicPeriod"/>
            </a:pPr>
            <a:r>
              <a:rPr lang="en-US" b="0" dirty="0"/>
              <a:t>To show the current date, click on cell F1.  Type</a:t>
            </a:r>
            <a:r>
              <a:rPr lang="en-US" b="0" i="1" dirty="0"/>
              <a:t> </a:t>
            </a:r>
            <a:r>
              <a:rPr lang="en-US" b="0" i="1" dirty="0" smtClean="0"/>
              <a:t>”=now()</a:t>
            </a:r>
            <a:r>
              <a:rPr lang="en-US" b="0" dirty="0" smtClean="0"/>
              <a:t> “</a:t>
            </a:r>
            <a:r>
              <a:rPr lang="en-US" b="0" dirty="0"/>
              <a:t> Remember to place the equal sign = in the formula</a:t>
            </a:r>
            <a:r>
              <a:rPr lang="en-US" b="0" dirty="0" smtClean="0"/>
              <a:t>. </a:t>
            </a:r>
          </a:p>
          <a:p>
            <a:pPr>
              <a:buFont typeface="+mj-lt"/>
              <a:buAutoNum type="arabicPeriod"/>
            </a:pPr>
            <a:r>
              <a:rPr lang="en-US" b="0" dirty="0" smtClean="0"/>
              <a:t>Now press Enter.</a:t>
            </a:r>
          </a:p>
          <a:p>
            <a:pPr marL="0" indent="0"/>
            <a:endParaRPr lang="en-US" dirty="0"/>
          </a:p>
          <a:p>
            <a:pPr marL="0" indent="0" algn="ctr"/>
            <a:endParaRPr lang="en-US" dirty="0"/>
          </a:p>
        </p:txBody>
      </p:sp>
      <p:sp>
        <p:nvSpPr>
          <p:cNvPr id="4" name="Footer Placeholder 3"/>
          <p:cNvSpPr>
            <a:spLocks noGrp="1"/>
          </p:cNvSpPr>
          <p:nvPr>
            <p:ph type="ftr" sz="quarter" idx="11"/>
          </p:nvPr>
        </p:nvSpPr>
        <p:spPr/>
        <p:txBody>
          <a:bodyPr/>
          <a:lstStyle/>
          <a:p>
            <a:r>
              <a:rPr lang="en-US" dirty="0" smtClean="0"/>
              <a:t>Created for UMSL ISS by Clint Sharp</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0286" y="3581400"/>
            <a:ext cx="4543425" cy="904875"/>
          </a:xfrm>
          <a:prstGeom prst="rect">
            <a:avLst/>
          </a:prstGeom>
        </p:spPr>
      </p:pic>
    </p:spTree>
    <p:extLst>
      <p:ext uri="{BB962C8B-B14F-4D97-AF65-F5344CB8AC3E}">
        <p14:creationId xmlns:p14="http://schemas.microsoft.com/office/powerpoint/2010/main" val="31432904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Entering Information into the Worksheet with Current Date &amp; Time</a:t>
            </a:r>
            <a:endParaRPr lang="en-US" dirty="0"/>
          </a:p>
        </p:txBody>
      </p:sp>
      <p:sp>
        <p:nvSpPr>
          <p:cNvPr id="4" name="Footer Placeholder 3"/>
          <p:cNvSpPr>
            <a:spLocks noGrp="1"/>
          </p:cNvSpPr>
          <p:nvPr>
            <p:ph type="ftr" sz="quarter" idx="11"/>
          </p:nvPr>
        </p:nvSpPr>
        <p:spPr/>
        <p:txBody>
          <a:bodyPr/>
          <a:lstStyle/>
          <a:p>
            <a:r>
              <a:rPr lang="en-US" dirty="0" smtClean="0"/>
              <a:t>Created for UMSL ISS by Clint Sharp</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295400"/>
            <a:ext cx="3635746" cy="3579812"/>
          </a:xfrm>
        </p:spPr>
      </p:pic>
      <p:sp>
        <p:nvSpPr>
          <p:cNvPr id="8" name="TextBox 7"/>
          <p:cNvSpPr txBox="1"/>
          <p:nvPr/>
        </p:nvSpPr>
        <p:spPr>
          <a:xfrm>
            <a:off x="4572000" y="1447800"/>
            <a:ext cx="3505200" cy="2031325"/>
          </a:xfrm>
          <a:prstGeom prst="rect">
            <a:avLst/>
          </a:prstGeom>
          <a:noFill/>
        </p:spPr>
        <p:txBody>
          <a:bodyPr wrap="square" rtlCol="0">
            <a:spAutoFit/>
          </a:bodyPr>
          <a:lstStyle/>
          <a:p>
            <a:pPr marL="342900" indent="-342900">
              <a:buFont typeface="+mj-lt"/>
              <a:buAutoNum type="arabicPeriod" startAt="4"/>
            </a:pPr>
            <a:r>
              <a:rPr lang="en-US" dirty="0"/>
              <a:t>To have the cell formatted for a date, right-click on cell </a:t>
            </a:r>
            <a:r>
              <a:rPr lang="en-US" b="1" dirty="0"/>
              <a:t>F1</a:t>
            </a:r>
            <a:r>
              <a:rPr lang="en-US" dirty="0"/>
              <a:t>.  On the pop-up menu click on </a:t>
            </a:r>
            <a:r>
              <a:rPr lang="en-US" b="1" dirty="0"/>
              <a:t>Format Cells &gt; Number &gt; Date</a:t>
            </a:r>
            <a:r>
              <a:rPr lang="en-US" dirty="0" smtClean="0"/>
              <a:t>.</a:t>
            </a:r>
          </a:p>
          <a:p>
            <a:pPr marL="342900" indent="-342900">
              <a:buFont typeface="+mj-lt"/>
              <a:buAutoNum type="arabicPeriod" startAt="4"/>
            </a:pPr>
            <a:r>
              <a:rPr lang="en-US" dirty="0"/>
              <a:t>Select a date format that shows both the date and time.</a:t>
            </a:r>
          </a:p>
        </p:txBody>
      </p:sp>
    </p:spTree>
    <p:extLst>
      <p:ext uri="{BB962C8B-B14F-4D97-AF65-F5344CB8AC3E}">
        <p14:creationId xmlns:p14="http://schemas.microsoft.com/office/powerpoint/2010/main" val="11745146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Entering Information into the Worksheet with Current Date &amp; Time</a:t>
            </a:r>
            <a:endParaRPr lang="en-US" dirty="0"/>
          </a:p>
        </p:txBody>
      </p:sp>
      <p:sp>
        <p:nvSpPr>
          <p:cNvPr id="3" name="Content Placeholder 2"/>
          <p:cNvSpPr>
            <a:spLocks noGrp="1"/>
          </p:cNvSpPr>
          <p:nvPr>
            <p:ph idx="1"/>
          </p:nvPr>
        </p:nvSpPr>
        <p:spPr/>
        <p:txBody>
          <a:bodyPr/>
          <a:lstStyle/>
          <a:p>
            <a:endParaRPr lang="en-US" b="0" dirty="0" smtClean="0"/>
          </a:p>
          <a:p>
            <a:r>
              <a:rPr lang="en-US" b="0" dirty="0" smtClean="0"/>
              <a:t>Now </a:t>
            </a:r>
            <a:r>
              <a:rPr lang="en-US" b="0" dirty="0"/>
              <a:t>we are ready to identify six column names for the GPA calculator:  </a:t>
            </a:r>
            <a:endParaRPr lang="en-US" b="0" dirty="0" smtClean="0"/>
          </a:p>
          <a:p>
            <a:r>
              <a:rPr lang="en-US" b="0" dirty="0" smtClean="0"/>
              <a:t>Class </a:t>
            </a:r>
            <a:r>
              <a:rPr lang="en-US" b="0" dirty="0"/>
              <a:t>(the course classification</a:t>
            </a:r>
            <a:r>
              <a:rPr lang="en-US" b="0" dirty="0" smtClean="0"/>
              <a:t>)</a:t>
            </a:r>
          </a:p>
          <a:p>
            <a:r>
              <a:rPr lang="en-US" b="0" dirty="0" smtClean="0"/>
              <a:t>Course </a:t>
            </a:r>
            <a:r>
              <a:rPr lang="en-US" b="0" dirty="0"/>
              <a:t>(the course number and name</a:t>
            </a:r>
            <a:r>
              <a:rPr lang="en-US" b="0" dirty="0" smtClean="0"/>
              <a:t>)</a:t>
            </a:r>
          </a:p>
          <a:p>
            <a:r>
              <a:rPr lang="en-US" b="0" dirty="0" smtClean="0"/>
              <a:t>Credit </a:t>
            </a:r>
            <a:r>
              <a:rPr lang="en-US" b="0" dirty="0"/>
              <a:t>(credit hours</a:t>
            </a:r>
            <a:r>
              <a:rPr lang="en-US" b="0" dirty="0" smtClean="0"/>
              <a:t>)</a:t>
            </a:r>
          </a:p>
          <a:p>
            <a:r>
              <a:rPr lang="en-US" b="0" dirty="0" smtClean="0"/>
              <a:t>Grade </a:t>
            </a:r>
            <a:r>
              <a:rPr lang="en-US" b="0" dirty="0"/>
              <a:t>(the grade the student made in the course</a:t>
            </a:r>
            <a:r>
              <a:rPr lang="en-US" b="0" dirty="0" smtClean="0"/>
              <a:t>)</a:t>
            </a:r>
          </a:p>
          <a:p>
            <a:r>
              <a:rPr lang="en-US" b="0" dirty="0" smtClean="0"/>
              <a:t>Earned </a:t>
            </a:r>
            <a:r>
              <a:rPr lang="en-US" b="0" dirty="0"/>
              <a:t>Credits (the credit hours earned</a:t>
            </a:r>
            <a:r>
              <a:rPr lang="en-US" b="0" dirty="0" smtClean="0"/>
              <a:t>)</a:t>
            </a:r>
          </a:p>
          <a:p>
            <a:r>
              <a:rPr lang="en-US" b="0" dirty="0" smtClean="0"/>
              <a:t>Quality </a:t>
            </a:r>
            <a:r>
              <a:rPr lang="en-US" b="0" dirty="0"/>
              <a:t>Points (the quality points earned</a:t>
            </a:r>
            <a:r>
              <a:rPr lang="en-US" b="0" dirty="0" smtClean="0"/>
              <a:t>)</a:t>
            </a:r>
          </a:p>
          <a:p>
            <a:r>
              <a:rPr lang="en-US" b="0" dirty="0" smtClean="0"/>
              <a:t>Before </a:t>
            </a:r>
            <a:r>
              <a:rPr lang="en-US" b="0" dirty="0"/>
              <a:t>you begin, make the columns wider so that you can see the data that you type into the cells.</a:t>
            </a:r>
          </a:p>
        </p:txBody>
      </p:sp>
      <p:sp>
        <p:nvSpPr>
          <p:cNvPr id="4" name="Footer Placeholder 3"/>
          <p:cNvSpPr>
            <a:spLocks noGrp="1"/>
          </p:cNvSpPr>
          <p:nvPr>
            <p:ph type="ftr" sz="quarter" idx="11"/>
          </p:nvPr>
        </p:nvSpPr>
        <p:spPr/>
        <p:txBody>
          <a:bodyPr/>
          <a:lstStyle/>
          <a:p>
            <a:r>
              <a:rPr lang="en-US" dirty="0" smtClean="0"/>
              <a:t>Created for UMSL ISS by Clint Sharp</a:t>
            </a:r>
            <a:endParaRPr lang="en-US" dirty="0"/>
          </a:p>
        </p:txBody>
      </p:sp>
    </p:spTree>
    <p:extLst>
      <p:ext uri="{BB962C8B-B14F-4D97-AF65-F5344CB8AC3E}">
        <p14:creationId xmlns:p14="http://schemas.microsoft.com/office/powerpoint/2010/main" val="27101537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Entering Information into the Worksheet with Current Date &amp; Time</a:t>
            </a:r>
            <a:endParaRPr lang="en-US" dirty="0"/>
          </a:p>
        </p:txBody>
      </p:sp>
      <p:sp>
        <p:nvSpPr>
          <p:cNvPr id="3" name="Content Placeholder 2"/>
          <p:cNvSpPr>
            <a:spLocks noGrp="1"/>
          </p:cNvSpPr>
          <p:nvPr>
            <p:ph idx="1"/>
          </p:nvPr>
        </p:nvSpPr>
        <p:spPr/>
        <p:txBody>
          <a:bodyPr/>
          <a:lstStyle/>
          <a:p>
            <a:pPr>
              <a:buFont typeface="+mj-lt"/>
              <a:buAutoNum type="arabicPeriod"/>
            </a:pPr>
            <a:endParaRPr lang="en-US" b="0" dirty="0" smtClean="0"/>
          </a:p>
          <a:p>
            <a:pPr>
              <a:buFont typeface="+mj-lt"/>
              <a:buAutoNum type="arabicPeriod"/>
            </a:pPr>
            <a:r>
              <a:rPr lang="en-US" b="0" dirty="0" smtClean="0"/>
              <a:t>Click </a:t>
            </a:r>
            <a:r>
              <a:rPr lang="en-US" b="0" dirty="0"/>
              <a:t>on cell A2.  Type </a:t>
            </a:r>
            <a:r>
              <a:rPr lang="en-US" b="0" dirty="0" smtClean="0"/>
              <a:t>“</a:t>
            </a:r>
            <a:r>
              <a:rPr lang="en-US" b="0" i="1" dirty="0" smtClean="0"/>
              <a:t>Class”</a:t>
            </a:r>
          </a:p>
          <a:p>
            <a:pPr>
              <a:buFont typeface="+mj-lt"/>
              <a:buAutoNum type="arabicPeriod"/>
            </a:pPr>
            <a:r>
              <a:rPr lang="en-US" b="0" dirty="0"/>
              <a:t>Use the Tab key or point and click the mouse to move to </a:t>
            </a:r>
            <a:r>
              <a:rPr lang="en-US" b="0" dirty="0" smtClean="0"/>
              <a:t>cell B2</a:t>
            </a:r>
            <a:r>
              <a:rPr lang="en-US" b="0" dirty="0"/>
              <a:t>. </a:t>
            </a:r>
            <a:r>
              <a:rPr lang="en-US" b="0" dirty="0" smtClean="0"/>
              <a:t>Type</a:t>
            </a:r>
            <a:r>
              <a:rPr lang="en-US" b="0" dirty="0"/>
              <a:t> </a:t>
            </a:r>
            <a:r>
              <a:rPr lang="en-US" b="0" dirty="0" smtClean="0"/>
              <a:t>”</a:t>
            </a:r>
            <a:r>
              <a:rPr lang="en-US" b="0" i="1" dirty="0" smtClean="0"/>
              <a:t>Course”</a:t>
            </a:r>
          </a:p>
          <a:p>
            <a:pPr>
              <a:buFont typeface="+mj-lt"/>
              <a:buAutoNum type="arabicPeriod"/>
            </a:pPr>
            <a:r>
              <a:rPr lang="en-US" b="0" dirty="0"/>
              <a:t>Repeat Step 2 to enter the remaining column headings: </a:t>
            </a:r>
            <a:r>
              <a:rPr lang="en-US" b="0" i="1" dirty="0"/>
              <a:t>Credit; Grade; Earned Credits; Quality Points</a:t>
            </a:r>
            <a:r>
              <a:rPr lang="en-US" b="0" dirty="0"/>
              <a:t>.  Resize the columns so that you can view the column headings</a:t>
            </a:r>
            <a:r>
              <a:rPr lang="en-US" b="0" dirty="0" smtClean="0"/>
              <a:t>.</a:t>
            </a:r>
          </a:p>
          <a:p>
            <a:pPr>
              <a:buFont typeface="+mj-lt"/>
              <a:buAutoNum type="arabicPeriod"/>
            </a:pPr>
            <a:r>
              <a:rPr lang="en-US" b="0" dirty="0"/>
              <a:t>The next step is to enter all of the course information</a:t>
            </a:r>
            <a:r>
              <a:rPr lang="en-US" b="0" dirty="0" smtClean="0"/>
              <a:t>. </a:t>
            </a:r>
            <a:r>
              <a:rPr lang="en-US" b="0" dirty="0"/>
              <a:t>Enter the Class, Course, and Credit data </a:t>
            </a:r>
            <a:r>
              <a:rPr lang="en-US" b="0" dirty="0" smtClean="0"/>
              <a:t>as shown on the next slide.</a:t>
            </a:r>
            <a:endParaRPr lang="en-US" b="0" dirty="0"/>
          </a:p>
        </p:txBody>
      </p:sp>
      <p:sp>
        <p:nvSpPr>
          <p:cNvPr id="4" name="Footer Placeholder 3"/>
          <p:cNvSpPr>
            <a:spLocks noGrp="1"/>
          </p:cNvSpPr>
          <p:nvPr>
            <p:ph type="ftr" sz="quarter" idx="11"/>
          </p:nvPr>
        </p:nvSpPr>
        <p:spPr/>
        <p:txBody>
          <a:bodyPr/>
          <a:lstStyle/>
          <a:p>
            <a:r>
              <a:rPr lang="en-US" dirty="0" smtClean="0"/>
              <a:t>Created for UMSL ISS by Clint Sharp</a:t>
            </a:r>
            <a:endParaRPr lang="en-US" dirty="0"/>
          </a:p>
        </p:txBody>
      </p:sp>
    </p:spTree>
    <p:extLst>
      <p:ext uri="{BB962C8B-B14F-4D97-AF65-F5344CB8AC3E}">
        <p14:creationId xmlns:p14="http://schemas.microsoft.com/office/powerpoint/2010/main" val="31007622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Entering Information into the Worksheet with Current Date &amp; Time</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413668"/>
            <a:ext cx="7315199" cy="3463131"/>
          </a:xfrm>
        </p:spPr>
      </p:pic>
      <p:sp>
        <p:nvSpPr>
          <p:cNvPr id="4" name="Footer Placeholder 3"/>
          <p:cNvSpPr>
            <a:spLocks noGrp="1"/>
          </p:cNvSpPr>
          <p:nvPr>
            <p:ph type="ftr" sz="quarter" idx="11"/>
          </p:nvPr>
        </p:nvSpPr>
        <p:spPr/>
        <p:txBody>
          <a:bodyPr/>
          <a:lstStyle/>
          <a:p>
            <a:r>
              <a:rPr lang="en-US" dirty="0" smtClean="0"/>
              <a:t>Created for UMSL ISS by Clint Sharp</a:t>
            </a:r>
            <a:endParaRPr lang="en-US" dirty="0"/>
          </a:p>
        </p:txBody>
      </p:sp>
    </p:spTree>
    <p:extLst>
      <p:ext uri="{BB962C8B-B14F-4D97-AF65-F5344CB8AC3E}">
        <p14:creationId xmlns:p14="http://schemas.microsoft.com/office/powerpoint/2010/main" val="22902731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Entering Information into the Worksheet with Current Date &amp; Time</a:t>
            </a:r>
            <a:endParaRPr lang="en-US" dirty="0"/>
          </a:p>
        </p:txBody>
      </p:sp>
      <p:sp>
        <p:nvSpPr>
          <p:cNvPr id="3" name="Content Placeholder 2"/>
          <p:cNvSpPr>
            <a:spLocks noGrp="1"/>
          </p:cNvSpPr>
          <p:nvPr>
            <p:ph idx="1"/>
          </p:nvPr>
        </p:nvSpPr>
        <p:spPr/>
        <p:txBody>
          <a:bodyPr/>
          <a:lstStyle/>
          <a:p>
            <a:pPr>
              <a:buFont typeface="+mj-lt"/>
              <a:buAutoNum type="arabicPeriod" startAt="5"/>
            </a:pPr>
            <a:endParaRPr lang="en-US" b="0" dirty="0" smtClean="0"/>
          </a:p>
          <a:p>
            <a:pPr>
              <a:buFont typeface="+mj-lt"/>
              <a:buAutoNum type="arabicPeriod" startAt="5"/>
            </a:pPr>
            <a:r>
              <a:rPr lang="en-US" b="0" dirty="0" smtClean="0"/>
              <a:t>In </a:t>
            </a:r>
            <a:r>
              <a:rPr lang="en-US" b="0" dirty="0"/>
              <a:t>cell B10, type </a:t>
            </a:r>
            <a:r>
              <a:rPr lang="en-US" b="0" i="1" dirty="0"/>
              <a:t>Total Credits/QP</a:t>
            </a:r>
            <a:r>
              <a:rPr lang="en-US" b="0" dirty="0"/>
              <a:t>. In cell B11, type </a:t>
            </a:r>
            <a:r>
              <a:rPr lang="en-US" b="0" i="1" dirty="0"/>
              <a:t>Science GPA</a:t>
            </a:r>
            <a:r>
              <a:rPr lang="en-US" b="0" dirty="0"/>
              <a:t>.  Highlight cells B10 and B11, and then tap the Right Align icon in the menu bar.  When you finish, resize the columns so that you can view all of the data</a:t>
            </a:r>
            <a:r>
              <a:rPr lang="en-US" dirty="0"/>
              <a:t>. </a:t>
            </a:r>
          </a:p>
          <a:p>
            <a:pPr marL="0" indent="0"/>
            <a:endParaRPr lang="en-US" dirty="0" smtClean="0"/>
          </a:p>
          <a:p>
            <a:pPr marL="0" indent="0" algn="ctr"/>
            <a:r>
              <a:rPr lang="en-US" b="0" dirty="0"/>
              <a:t>You are ready to enter the formulas that calculate credit hours, quality points, and the GPA</a:t>
            </a:r>
          </a:p>
        </p:txBody>
      </p:sp>
      <p:sp>
        <p:nvSpPr>
          <p:cNvPr id="4" name="Footer Placeholder 3"/>
          <p:cNvSpPr>
            <a:spLocks noGrp="1"/>
          </p:cNvSpPr>
          <p:nvPr>
            <p:ph type="ftr" sz="quarter" idx="11"/>
          </p:nvPr>
        </p:nvSpPr>
        <p:spPr/>
        <p:txBody>
          <a:bodyPr/>
          <a:lstStyle/>
          <a:p>
            <a:r>
              <a:rPr lang="en-US" dirty="0" smtClean="0"/>
              <a:t>Created for UMSL ISS by Clint Sharp</a:t>
            </a:r>
            <a:endParaRPr lang="en-US" dirty="0"/>
          </a:p>
        </p:txBody>
      </p:sp>
    </p:spTree>
    <p:extLst>
      <p:ext uri="{BB962C8B-B14F-4D97-AF65-F5344CB8AC3E}">
        <p14:creationId xmlns:p14="http://schemas.microsoft.com/office/powerpoint/2010/main" val="3332822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ribbon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00200"/>
            <a:ext cx="7521575" cy="805673"/>
          </a:xfrm>
        </p:spPr>
      </p:pic>
      <p:sp>
        <p:nvSpPr>
          <p:cNvPr id="6" name="TextBox 5"/>
          <p:cNvSpPr txBox="1"/>
          <p:nvPr/>
        </p:nvSpPr>
        <p:spPr>
          <a:xfrm>
            <a:off x="1737360" y="2667000"/>
            <a:ext cx="5715000" cy="1477328"/>
          </a:xfrm>
          <a:prstGeom prst="rect">
            <a:avLst/>
          </a:prstGeom>
          <a:noFill/>
        </p:spPr>
        <p:txBody>
          <a:bodyPr wrap="square" rtlCol="0">
            <a:spAutoFit/>
          </a:bodyPr>
          <a:lstStyle/>
          <a:p>
            <a:r>
              <a:rPr lang="en-US" dirty="0"/>
              <a:t>H</a:t>
            </a:r>
            <a:r>
              <a:rPr lang="en-US" dirty="0" smtClean="0"/>
              <a:t>ome tab. It is the most used tab; it incorporated all text and cell formatting features such as font and paragraph changes. The home tab also includes basic spreadsheet formatting elements such as text wrap, merging cells and cell style.</a:t>
            </a:r>
            <a:endParaRPr lang="en-US" dirty="0"/>
          </a:p>
        </p:txBody>
      </p:sp>
      <p:sp>
        <p:nvSpPr>
          <p:cNvPr id="3" name="Footer Placeholder 2"/>
          <p:cNvSpPr>
            <a:spLocks noGrp="1"/>
          </p:cNvSpPr>
          <p:nvPr>
            <p:ph type="ftr" sz="quarter" idx="11"/>
          </p:nvPr>
        </p:nvSpPr>
        <p:spPr/>
        <p:txBody>
          <a:bodyPr/>
          <a:lstStyle/>
          <a:p>
            <a:r>
              <a:rPr lang="en-US" dirty="0" smtClean="0"/>
              <a:t>Created for UMSL ISS by Clint Sharp</a:t>
            </a:r>
            <a:endParaRPr lang="en-US" dirty="0"/>
          </a:p>
        </p:txBody>
      </p:sp>
    </p:spTree>
    <p:extLst>
      <p:ext uri="{BB962C8B-B14F-4D97-AF65-F5344CB8AC3E}">
        <p14:creationId xmlns:p14="http://schemas.microsoft.com/office/powerpoint/2010/main" val="15264932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Creating Calculated </a:t>
            </a:r>
            <a:r>
              <a:rPr lang="en-US" b="1" dirty="0" smtClean="0"/>
              <a:t>Fields</a:t>
            </a:r>
            <a:endParaRPr lang="en-US" dirty="0"/>
          </a:p>
        </p:txBody>
      </p:sp>
      <p:sp>
        <p:nvSpPr>
          <p:cNvPr id="3" name="Content Placeholder 2"/>
          <p:cNvSpPr>
            <a:spLocks noGrp="1"/>
          </p:cNvSpPr>
          <p:nvPr>
            <p:ph idx="1"/>
          </p:nvPr>
        </p:nvSpPr>
        <p:spPr/>
        <p:txBody>
          <a:bodyPr>
            <a:normAutofit/>
          </a:bodyPr>
          <a:lstStyle/>
          <a:p>
            <a:endParaRPr lang="en-US" b="0" dirty="0" smtClean="0"/>
          </a:p>
          <a:p>
            <a:r>
              <a:rPr lang="en-US" b="0" dirty="0" smtClean="0"/>
              <a:t>The </a:t>
            </a:r>
            <a:r>
              <a:rPr lang="en-US" b="0" dirty="0"/>
              <a:t>grade point average is the sum of quality points divided by the number of earned credits.  We need formulas to calculate the quality points and earned credits for each course listed on the GPA calculator. Afterwards, we will create a formula to sum the total earned credit hours and quality points.  Finally, we will create a formula to calculate the GPA.  To make things easier, we will create the formulas just once, then copy and paste them into the associated </a:t>
            </a:r>
            <a:r>
              <a:rPr lang="en-US" b="0" dirty="0" smtClean="0"/>
              <a:t>cells</a:t>
            </a:r>
          </a:p>
          <a:p>
            <a:r>
              <a:rPr lang="en-US" b="0" dirty="0" smtClean="0"/>
              <a:t>The </a:t>
            </a:r>
            <a:r>
              <a:rPr lang="en-US" b="0" dirty="0"/>
              <a:t>earned credits and quality points are calculated using the logical </a:t>
            </a:r>
            <a:r>
              <a:rPr lang="en-US" b="0" dirty="0" smtClean="0"/>
              <a:t>function </a:t>
            </a:r>
            <a:r>
              <a:rPr lang="en-US" b="0" dirty="0"/>
              <a:t>IF, a very powerful formula.  The IF formula is a conditional formula that returns one value if the condition you specify is TRUE, and another value if the condition is FALSE.  You can include (nest) up to seven IF </a:t>
            </a:r>
            <a:r>
              <a:rPr lang="en-US" b="0" dirty="0" smtClean="0"/>
              <a:t>statements </a:t>
            </a:r>
            <a:r>
              <a:rPr lang="en-US" b="0" dirty="0"/>
              <a:t>in a formula.  If you make a mistake, don’t panic.  </a:t>
            </a:r>
            <a:r>
              <a:rPr lang="en-US" b="0" dirty="0" smtClean="0"/>
              <a:t>Use the </a:t>
            </a:r>
            <a:r>
              <a:rPr lang="en-US" b="0" dirty="0"/>
              <a:t>Undo </a:t>
            </a:r>
            <a:r>
              <a:rPr lang="en-US" b="0" dirty="0" smtClean="0"/>
              <a:t>Button,  	     to </a:t>
            </a:r>
            <a:r>
              <a:rPr lang="en-US" b="0" dirty="0"/>
              <a:t>restore the </a:t>
            </a:r>
            <a:r>
              <a:rPr lang="en-US" b="0" dirty="0" smtClean="0"/>
              <a:t>changes.</a:t>
            </a:r>
            <a:endParaRPr lang="en-US" b="0" dirty="0"/>
          </a:p>
        </p:txBody>
      </p:sp>
      <p:sp>
        <p:nvSpPr>
          <p:cNvPr id="4" name="Footer Placeholder 3"/>
          <p:cNvSpPr>
            <a:spLocks noGrp="1"/>
          </p:cNvSpPr>
          <p:nvPr>
            <p:ph type="ftr" sz="quarter" idx="11"/>
          </p:nvPr>
        </p:nvSpPr>
        <p:spPr/>
        <p:txBody>
          <a:bodyPr/>
          <a:lstStyle/>
          <a:p>
            <a:r>
              <a:rPr lang="en-US" dirty="0" smtClean="0"/>
              <a:t>Created for UMSL ISS by Clint Sharp</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4038600"/>
            <a:ext cx="895350" cy="209550"/>
          </a:xfrm>
          <a:prstGeom prst="rect">
            <a:avLst/>
          </a:prstGeom>
        </p:spPr>
      </p:pic>
    </p:spTree>
    <p:extLst>
      <p:ext uri="{BB962C8B-B14F-4D97-AF65-F5344CB8AC3E}">
        <p14:creationId xmlns:p14="http://schemas.microsoft.com/office/powerpoint/2010/main" val="29359608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Step A: Formula for Earned Credit </a:t>
            </a:r>
            <a:r>
              <a:rPr lang="en-US" b="1" dirty="0" smtClean="0"/>
              <a:t>Hours</a:t>
            </a:r>
            <a:endParaRPr lang="en-US" dirty="0"/>
          </a:p>
        </p:txBody>
      </p:sp>
      <p:sp>
        <p:nvSpPr>
          <p:cNvPr id="3" name="Content Placeholder 2"/>
          <p:cNvSpPr>
            <a:spLocks noGrp="1"/>
          </p:cNvSpPr>
          <p:nvPr>
            <p:ph idx="1"/>
          </p:nvPr>
        </p:nvSpPr>
        <p:spPr/>
        <p:txBody>
          <a:bodyPr/>
          <a:lstStyle/>
          <a:p>
            <a:r>
              <a:rPr lang="en-US" b="0" dirty="0"/>
              <a:t>The formula in Column E for earned credits hours looks at the Grade and returns a numerical equivalent for the grade.  In cell E3 type in the formula to determine the earned credit hours</a:t>
            </a:r>
            <a:r>
              <a:rPr lang="en-US" b="0" dirty="0" smtClean="0"/>
              <a:t>.</a:t>
            </a:r>
          </a:p>
          <a:p>
            <a:r>
              <a:rPr lang="en-US" b="0" dirty="0"/>
              <a:t>Type </a:t>
            </a:r>
            <a:r>
              <a:rPr lang="en-US" i="1" dirty="0"/>
              <a:t>=IF(D3="A",C3,IF(D3="B",C3,IF(D3="C",C3,IF(D3="D",C3,IF(D3="F",C3,""))))) </a:t>
            </a:r>
            <a:r>
              <a:rPr lang="en-US" b="0" dirty="0"/>
              <a:t>and tap the Enter key. Because there is no data in the Grade column, after you tap Enter nothing will show in that cell, but the formula will be visible in the formula bar</a:t>
            </a:r>
            <a:r>
              <a:rPr lang="en-US" b="0" dirty="0" smtClean="0"/>
              <a:t>.</a:t>
            </a:r>
          </a:p>
          <a:p>
            <a:pPr algn="ctr"/>
            <a:endParaRPr lang="en-US" b="0" dirty="0"/>
          </a:p>
        </p:txBody>
      </p:sp>
      <p:sp>
        <p:nvSpPr>
          <p:cNvPr id="4" name="Footer Placeholder 3"/>
          <p:cNvSpPr>
            <a:spLocks noGrp="1"/>
          </p:cNvSpPr>
          <p:nvPr>
            <p:ph type="ftr" sz="quarter" idx="11"/>
          </p:nvPr>
        </p:nvSpPr>
        <p:spPr/>
        <p:txBody>
          <a:bodyPr/>
          <a:lstStyle/>
          <a:p>
            <a:r>
              <a:rPr lang="en-US" dirty="0" smtClean="0"/>
              <a:t>Created for UMSL ISS by Clint Sharp</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525" y="3276600"/>
            <a:ext cx="6838950" cy="1133475"/>
          </a:xfrm>
          <a:prstGeom prst="rect">
            <a:avLst/>
          </a:prstGeom>
        </p:spPr>
      </p:pic>
    </p:spTree>
    <p:extLst>
      <p:ext uri="{BB962C8B-B14F-4D97-AF65-F5344CB8AC3E}">
        <p14:creationId xmlns:p14="http://schemas.microsoft.com/office/powerpoint/2010/main" val="36128192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Step A: Formula for Earned Credit Hours</a:t>
            </a:r>
            <a:endParaRPr lang="en-US" dirty="0"/>
          </a:p>
        </p:txBody>
      </p:sp>
      <p:sp>
        <p:nvSpPr>
          <p:cNvPr id="3" name="Content Placeholder 2"/>
          <p:cNvSpPr>
            <a:spLocks noGrp="1"/>
          </p:cNvSpPr>
          <p:nvPr>
            <p:ph idx="1"/>
          </p:nvPr>
        </p:nvSpPr>
        <p:spPr/>
        <p:txBody>
          <a:bodyPr/>
          <a:lstStyle/>
          <a:p>
            <a:r>
              <a:rPr lang="en-US" b="0" dirty="0"/>
              <a:t>What this somewhat intimidating formula means is this</a:t>
            </a:r>
            <a:r>
              <a:rPr lang="en-US" b="0" dirty="0" smtClean="0"/>
              <a:t>:</a:t>
            </a:r>
          </a:p>
          <a:p>
            <a:pPr>
              <a:buFont typeface="+mj-lt"/>
              <a:buAutoNum type="arabicPeriod"/>
            </a:pPr>
            <a:r>
              <a:rPr lang="en-US" b="0" dirty="0"/>
              <a:t>If the value in cell D3 is an “A” (the condition is TRUE), display the credit hours shown in C3</a:t>
            </a:r>
            <a:r>
              <a:rPr lang="en-US" b="0" dirty="0" smtClean="0"/>
              <a:t>.</a:t>
            </a:r>
          </a:p>
          <a:p>
            <a:pPr>
              <a:buFont typeface="+mj-lt"/>
              <a:buAutoNum type="arabicPeriod"/>
            </a:pPr>
            <a:r>
              <a:rPr lang="en-US" b="0" dirty="0"/>
              <a:t>If the value in D3 is a “B”, display the credit hours shown in C3</a:t>
            </a:r>
            <a:r>
              <a:rPr lang="en-US" b="0" dirty="0" smtClean="0"/>
              <a:t>.</a:t>
            </a:r>
          </a:p>
          <a:p>
            <a:pPr>
              <a:buFont typeface="+mj-lt"/>
              <a:buAutoNum type="arabicPeriod"/>
            </a:pPr>
            <a:r>
              <a:rPr lang="en-US" b="0" dirty="0"/>
              <a:t>If the D3 is a “C”, display the credit hours shown in C3 and so on</a:t>
            </a:r>
            <a:r>
              <a:rPr lang="en-US" b="0" dirty="0" smtClean="0"/>
              <a:t>.</a:t>
            </a:r>
          </a:p>
          <a:p>
            <a:pPr>
              <a:buFont typeface="+mj-lt"/>
              <a:buAutoNum type="arabicPeriod"/>
            </a:pPr>
            <a:r>
              <a:rPr lang="en-US" b="0" dirty="0"/>
              <a:t>The two double quotes at the end of the formula mean that if D3 is not equal to an “A”, “B”, “C”, “D”, or “F” (the condition is FALSE), leave E3 blank.</a:t>
            </a:r>
          </a:p>
        </p:txBody>
      </p:sp>
      <p:sp>
        <p:nvSpPr>
          <p:cNvPr id="4" name="Footer Placeholder 3"/>
          <p:cNvSpPr>
            <a:spLocks noGrp="1"/>
          </p:cNvSpPr>
          <p:nvPr>
            <p:ph type="ftr" sz="quarter" idx="11"/>
          </p:nvPr>
        </p:nvSpPr>
        <p:spPr/>
        <p:txBody>
          <a:bodyPr/>
          <a:lstStyle/>
          <a:p>
            <a:r>
              <a:rPr lang="en-US" dirty="0" smtClean="0"/>
              <a:t>Created for UMSL ISS by Clint Sharp</a:t>
            </a:r>
            <a:endParaRPr lang="en-US" dirty="0"/>
          </a:p>
        </p:txBody>
      </p:sp>
    </p:spTree>
    <p:extLst>
      <p:ext uri="{BB962C8B-B14F-4D97-AF65-F5344CB8AC3E}">
        <p14:creationId xmlns:p14="http://schemas.microsoft.com/office/powerpoint/2010/main" val="35104047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Step B: Formula to Calculate </a:t>
            </a:r>
            <a:r>
              <a:rPr lang="en-US" b="1" dirty="0" smtClean="0"/>
              <a:t>Quality Points</a:t>
            </a:r>
            <a:endParaRPr lang="en-US" dirty="0"/>
          </a:p>
        </p:txBody>
      </p:sp>
      <p:sp>
        <p:nvSpPr>
          <p:cNvPr id="3" name="Content Placeholder 2"/>
          <p:cNvSpPr>
            <a:spLocks noGrp="1"/>
          </p:cNvSpPr>
          <p:nvPr>
            <p:ph idx="1"/>
          </p:nvPr>
        </p:nvSpPr>
        <p:spPr/>
        <p:txBody>
          <a:bodyPr/>
          <a:lstStyle/>
          <a:p>
            <a:r>
              <a:rPr lang="en-US" b="0" dirty="0"/>
              <a:t>The next step is to type the formula to calculate the number of quality points.  The Quality Points formula uses data for Grade and Earned Credits.  The formula for Quality Points in Column F looks at the Grade in Column D and multiplies the associated Credit Hours in Column E times the equivalent Quality Points.  In the example, we use the 4-point scale where an “A” is 4 points, a “B” is 3 points, a “C” is 2 points, a “D” is 1 point, and an “F” is 0 points.  </a:t>
            </a:r>
            <a:endParaRPr lang="en-US" b="0" dirty="0" smtClean="0"/>
          </a:p>
          <a:p>
            <a:r>
              <a:rPr lang="en-US" b="0" dirty="0" smtClean="0"/>
              <a:t>Click </a:t>
            </a:r>
            <a:r>
              <a:rPr lang="en-US" b="0" dirty="0"/>
              <a:t>in cell F3. </a:t>
            </a:r>
            <a:r>
              <a:rPr lang="en-US" b="0" dirty="0" smtClean="0"/>
              <a:t>Type </a:t>
            </a:r>
            <a:r>
              <a:rPr lang="en-US" i="1" dirty="0" smtClean="0"/>
              <a:t>=IF(D3</a:t>
            </a:r>
            <a:r>
              <a:rPr lang="en-US" i="1" dirty="0"/>
              <a:t>="A",4*E3,IF(D3="B",3*E3,IF(D3="C",2*E3,IF(D3="D",1*E3,IF(D3="F","0",""))))) </a:t>
            </a:r>
            <a:r>
              <a:rPr lang="en-US" b="0" dirty="0"/>
              <a:t>and tap the Enter </a:t>
            </a:r>
            <a:r>
              <a:rPr lang="en-US" b="0" dirty="0" smtClean="0"/>
              <a:t>key.</a:t>
            </a:r>
          </a:p>
          <a:p>
            <a:pPr algn="ctr"/>
            <a:endParaRPr lang="en-US" b="0" dirty="0"/>
          </a:p>
        </p:txBody>
      </p:sp>
      <p:sp>
        <p:nvSpPr>
          <p:cNvPr id="4" name="Footer Placeholder 3"/>
          <p:cNvSpPr>
            <a:spLocks noGrp="1"/>
          </p:cNvSpPr>
          <p:nvPr>
            <p:ph type="ftr" sz="quarter" idx="11"/>
          </p:nvPr>
        </p:nvSpPr>
        <p:spPr/>
        <p:txBody>
          <a:bodyPr/>
          <a:lstStyle/>
          <a:p>
            <a:r>
              <a:rPr lang="en-US" dirty="0" smtClean="0"/>
              <a:t>Created for UMSL ISS by Clint Sharp</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0" y="3505200"/>
            <a:ext cx="7429500" cy="1495425"/>
          </a:xfrm>
          <a:prstGeom prst="rect">
            <a:avLst/>
          </a:prstGeom>
        </p:spPr>
      </p:pic>
    </p:spTree>
    <p:extLst>
      <p:ext uri="{BB962C8B-B14F-4D97-AF65-F5344CB8AC3E}">
        <p14:creationId xmlns:p14="http://schemas.microsoft.com/office/powerpoint/2010/main" val="30642228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Step B: Formula to Calculate Quality Points</a:t>
            </a:r>
            <a:endParaRPr lang="en-US" dirty="0"/>
          </a:p>
        </p:txBody>
      </p:sp>
      <p:sp>
        <p:nvSpPr>
          <p:cNvPr id="3" name="Content Placeholder 2"/>
          <p:cNvSpPr>
            <a:spLocks noGrp="1"/>
          </p:cNvSpPr>
          <p:nvPr>
            <p:ph idx="1"/>
          </p:nvPr>
        </p:nvSpPr>
        <p:spPr/>
        <p:txBody>
          <a:bodyPr>
            <a:normAutofit fontScale="92500" lnSpcReduction="20000"/>
          </a:bodyPr>
          <a:lstStyle/>
          <a:p>
            <a:endParaRPr lang="en-US" b="0" dirty="0" smtClean="0"/>
          </a:p>
          <a:p>
            <a:r>
              <a:rPr lang="en-US" sz="1700" b="0" dirty="0" smtClean="0"/>
              <a:t>What </a:t>
            </a:r>
            <a:r>
              <a:rPr lang="en-US" sz="1700" b="0" dirty="0"/>
              <a:t>the Quality Points formula in F3 means is this</a:t>
            </a:r>
            <a:r>
              <a:rPr lang="en-US" sz="1700" b="0" dirty="0" smtClean="0"/>
              <a:t>:</a:t>
            </a:r>
          </a:p>
          <a:p>
            <a:pPr>
              <a:buFont typeface="+mj-lt"/>
              <a:buAutoNum type="arabicPeriod"/>
            </a:pPr>
            <a:r>
              <a:rPr lang="en-US" sz="1700" b="0" dirty="0"/>
              <a:t>If D3 is an “A” (the condition is TRUE), then multiply the value in E3 (Earned Credits) times 4 (the quality points for an “A</a:t>
            </a:r>
            <a:r>
              <a:rPr lang="en-US" sz="1700" b="0" dirty="0" smtClean="0"/>
              <a:t>”).</a:t>
            </a:r>
            <a:endParaRPr lang="en-US" sz="1700" dirty="0"/>
          </a:p>
          <a:p>
            <a:pPr>
              <a:buFont typeface="+mj-lt"/>
              <a:buAutoNum type="arabicPeriod"/>
            </a:pPr>
            <a:r>
              <a:rPr lang="en-US" sz="1700" b="0" dirty="0" smtClean="0"/>
              <a:t>If </a:t>
            </a:r>
            <a:r>
              <a:rPr lang="en-US" sz="1700" b="0" dirty="0"/>
              <a:t>D3 is a “B”, then multiply the value in E3 (Earned Credits) times 3 (Quality Points for a “B”). </a:t>
            </a:r>
            <a:endParaRPr lang="en-US" sz="1700" b="0" dirty="0" smtClean="0"/>
          </a:p>
          <a:p>
            <a:pPr>
              <a:buFont typeface="+mj-lt"/>
              <a:buAutoNum type="arabicPeriod"/>
            </a:pPr>
            <a:r>
              <a:rPr lang="en-US" sz="1700" b="0" dirty="0"/>
              <a:t>If D3 is a “C”, then multiply the value in E3 (Earned Credits) times 2 (Quality Points for a “C”) and so </a:t>
            </a:r>
            <a:r>
              <a:rPr lang="en-US" sz="1700" b="0" dirty="0" smtClean="0"/>
              <a:t>on.</a:t>
            </a:r>
          </a:p>
          <a:p>
            <a:pPr>
              <a:buFont typeface="+mj-lt"/>
              <a:buAutoNum type="arabicPeriod"/>
            </a:pPr>
            <a:r>
              <a:rPr lang="en-US" sz="1700" b="0" dirty="0" smtClean="0"/>
              <a:t>If </a:t>
            </a:r>
            <a:r>
              <a:rPr lang="en-US" sz="1700" b="0" dirty="0"/>
              <a:t>D3 is a “D”, then multiply the value in E3 (Earned Credits) times 1 (Quality Points for a “D”). </a:t>
            </a:r>
            <a:endParaRPr lang="en-US" sz="1700" b="0" dirty="0" smtClean="0"/>
          </a:p>
          <a:p>
            <a:pPr>
              <a:buFont typeface="+mj-lt"/>
              <a:buAutoNum type="arabicPeriod"/>
            </a:pPr>
            <a:r>
              <a:rPr lang="en-US" sz="1700" b="0" dirty="0"/>
              <a:t>If D3 is an “F”, then the quality points for an “F” are 0</a:t>
            </a:r>
            <a:r>
              <a:rPr lang="en-US" sz="1700" b="0" dirty="0" smtClean="0"/>
              <a:t>.</a:t>
            </a:r>
          </a:p>
          <a:p>
            <a:pPr>
              <a:buFont typeface="+mj-lt"/>
              <a:buAutoNum type="arabicPeriod"/>
            </a:pPr>
            <a:r>
              <a:rPr lang="en-US" sz="1700" b="0" dirty="0"/>
              <a:t>If D3 is not equal to “A”, “B”, “C”, “D”, or “F” (the condition if FALSE), leave cell F3 blank.</a:t>
            </a:r>
          </a:p>
          <a:p>
            <a:pPr>
              <a:buFont typeface="+mj-lt"/>
              <a:buAutoNum type="arabicPeriod"/>
            </a:pPr>
            <a:endParaRPr lang="en-US" b="0" dirty="0"/>
          </a:p>
          <a:p>
            <a:pPr>
              <a:buFont typeface="+mj-lt"/>
              <a:buAutoNum type="arabicPeriod"/>
            </a:pPr>
            <a:endParaRPr lang="en-US" b="0" dirty="0"/>
          </a:p>
        </p:txBody>
      </p:sp>
      <p:sp>
        <p:nvSpPr>
          <p:cNvPr id="4" name="Footer Placeholder 3"/>
          <p:cNvSpPr>
            <a:spLocks noGrp="1"/>
          </p:cNvSpPr>
          <p:nvPr>
            <p:ph type="ftr" sz="quarter" idx="11"/>
          </p:nvPr>
        </p:nvSpPr>
        <p:spPr/>
        <p:txBody>
          <a:bodyPr/>
          <a:lstStyle/>
          <a:p>
            <a:r>
              <a:rPr lang="en-US" dirty="0" smtClean="0"/>
              <a:t>Created for UMSL ISS by Clint Sharp</a:t>
            </a:r>
            <a:endParaRPr lang="en-US" dirty="0"/>
          </a:p>
        </p:txBody>
      </p:sp>
    </p:spTree>
    <p:extLst>
      <p:ext uri="{BB962C8B-B14F-4D97-AF65-F5344CB8AC3E}">
        <p14:creationId xmlns:p14="http://schemas.microsoft.com/office/powerpoint/2010/main" val="1415645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Step B: Formula to Calculate Quality Points</a:t>
            </a:r>
            <a:endParaRPr lang="en-US" dirty="0"/>
          </a:p>
        </p:txBody>
      </p:sp>
      <p:sp>
        <p:nvSpPr>
          <p:cNvPr id="3" name="Content Placeholder 2"/>
          <p:cNvSpPr>
            <a:spLocks noGrp="1"/>
          </p:cNvSpPr>
          <p:nvPr>
            <p:ph idx="1"/>
          </p:nvPr>
        </p:nvSpPr>
        <p:spPr/>
        <p:txBody>
          <a:bodyPr/>
          <a:lstStyle/>
          <a:p>
            <a:r>
              <a:rPr lang="en-US" b="0" dirty="0"/>
              <a:t>Test the formulas to make sure that they work correctly.  Type in the letter grade </a:t>
            </a:r>
            <a:r>
              <a:rPr lang="en-US" b="0" i="1" dirty="0"/>
              <a:t>A</a:t>
            </a:r>
            <a:r>
              <a:rPr lang="en-US" b="0" dirty="0"/>
              <a:t> in cell D3.  You should see the number “3” in the E3 and the number “12” in F3.  Test the formulas with the other letter grades, B, C, D and F.  Type in something other than the letter grades and nothing should happen.  </a:t>
            </a:r>
          </a:p>
          <a:p>
            <a:r>
              <a:rPr lang="en-US" b="0" dirty="0"/>
              <a:t>Now that we have created the formulas that calculate earned credit hours and quality points, we need to copy the formulas into cells for each of the courses</a:t>
            </a:r>
            <a:r>
              <a:rPr lang="en-US" b="0" dirty="0" smtClean="0"/>
              <a:t>.</a:t>
            </a:r>
          </a:p>
          <a:p>
            <a:pPr>
              <a:buFont typeface="+mj-lt"/>
              <a:buAutoNum type="arabicPeriod"/>
            </a:pPr>
            <a:r>
              <a:rPr lang="en-US" b="0" dirty="0"/>
              <a:t>Click on cell </a:t>
            </a:r>
            <a:r>
              <a:rPr lang="en-US" dirty="0"/>
              <a:t>E3</a:t>
            </a:r>
            <a:r>
              <a:rPr lang="en-US" b="0" dirty="0"/>
              <a:t> and drag the mouse to </a:t>
            </a:r>
            <a:r>
              <a:rPr lang="en-US" dirty="0"/>
              <a:t>F3</a:t>
            </a:r>
            <a:r>
              <a:rPr lang="en-US" b="0" dirty="0"/>
              <a:t> to highlight the cells</a:t>
            </a:r>
            <a:r>
              <a:rPr lang="en-US" b="0" dirty="0" smtClean="0"/>
              <a:t>.</a:t>
            </a:r>
          </a:p>
          <a:p>
            <a:pPr>
              <a:buFont typeface="+mj-lt"/>
              <a:buAutoNum type="arabicPeriod"/>
            </a:pPr>
            <a:r>
              <a:rPr lang="en-US" b="0" dirty="0"/>
              <a:t>Right-click the mouse and select </a:t>
            </a:r>
            <a:r>
              <a:rPr lang="en-US" b="0" dirty="0" smtClean="0"/>
              <a:t>Copy.</a:t>
            </a:r>
          </a:p>
          <a:p>
            <a:pPr>
              <a:buFont typeface="+mj-lt"/>
              <a:buAutoNum type="arabicPeriod"/>
            </a:pPr>
            <a:r>
              <a:rPr lang="en-US" b="0" dirty="0"/>
              <a:t>Highlight the cells </a:t>
            </a:r>
            <a:r>
              <a:rPr lang="en-US" dirty="0"/>
              <a:t>E4</a:t>
            </a:r>
            <a:r>
              <a:rPr lang="en-US" b="0" dirty="0"/>
              <a:t> though </a:t>
            </a:r>
            <a:r>
              <a:rPr lang="en-US" dirty="0"/>
              <a:t>F9</a:t>
            </a:r>
            <a:r>
              <a:rPr lang="en-US" b="0" dirty="0"/>
              <a:t>.  Right-click the mouse and select Paste.</a:t>
            </a:r>
          </a:p>
          <a:p>
            <a:endParaRPr lang="en-US" dirty="0"/>
          </a:p>
        </p:txBody>
      </p:sp>
      <p:sp>
        <p:nvSpPr>
          <p:cNvPr id="4" name="Footer Placeholder 3"/>
          <p:cNvSpPr>
            <a:spLocks noGrp="1"/>
          </p:cNvSpPr>
          <p:nvPr>
            <p:ph type="ftr" sz="quarter" idx="11"/>
          </p:nvPr>
        </p:nvSpPr>
        <p:spPr/>
        <p:txBody>
          <a:bodyPr/>
          <a:lstStyle/>
          <a:p>
            <a:r>
              <a:rPr lang="en-US" dirty="0" smtClean="0"/>
              <a:t>Created for UMSL ISS by Clint Sharp</a:t>
            </a:r>
            <a:endParaRPr lang="en-US" dirty="0"/>
          </a:p>
        </p:txBody>
      </p:sp>
    </p:spTree>
    <p:extLst>
      <p:ext uri="{BB962C8B-B14F-4D97-AF65-F5344CB8AC3E}">
        <p14:creationId xmlns:p14="http://schemas.microsoft.com/office/powerpoint/2010/main" val="20023598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a:r>
            <a:br>
              <a:rPr lang="en-US" b="1" dirty="0" smtClean="0"/>
            </a:br>
            <a:r>
              <a:rPr lang="en-US" b="1" dirty="0" smtClean="0"/>
              <a:t>Step </a:t>
            </a:r>
            <a:r>
              <a:rPr lang="en-US" b="1" dirty="0"/>
              <a:t>C: Formulas to Sum Credit Hours and Quality Points</a:t>
            </a:r>
            <a:r>
              <a:rPr lang="en-US" dirty="0"/>
              <a:t/>
            </a:r>
            <a:br>
              <a:rPr lang="en-US" dirty="0"/>
            </a:br>
            <a:endParaRPr lang="en-US" dirty="0"/>
          </a:p>
        </p:txBody>
      </p:sp>
      <p:sp>
        <p:nvSpPr>
          <p:cNvPr id="3" name="Content Placeholder 2"/>
          <p:cNvSpPr>
            <a:spLocks noGrp="1"/>
          </p:cNvSpPr>
          <p:nvPr>
            <p:ph idx="1"/>
          </p:nvPr>
        </p:nvSpPr>
        <p:spPr/>
        <p:txBody>
          <a:bodyPr/>
          <a:lstStyle/>
          <a:p>
            <a:endParaRPr lang="en-US" dirty="0" smtClean="0"/>
          </a:p>
          <a:p>
            <a:r>
              <a:rPr lang="en-US" b="0" dirty="0"/>
              <a:t>The next step is to create formulas to sum the credit hours and quality points.  </a:t>
            </a:r>
            <a:r>
              <a:rPr lang="en-US" b="0" dirty="0" smtClean="0"/>
              <a:t>After we </a:t>
            </a:r>
            <a:r>
              <a:rPr lang="en-US" b="0" dirty="0"/>
              <a:t>create the final two formulas, we will be ready to test the GPA calculator again</a:t>
            </a:r>
            <a:r>
              <a:rPr lang="en-US" b="0" dirty="0" smtClean="0"/>
              <a:t>.</a:t>
            </a:r>
          </a:p>
          <a:p>
            <a:pPr>
              <a:buFont typeface="+mj-lt"/>
              <a:buAutoNum type="arabicPeriod"/>
            </a:pPr>
            <a:r>
              <a:rPr lang="en-US" b="0" dirty="0"/>
              <a:t>Click on cell E10, and then click on the AutoSum icon in the menu </a:t>
            </a:r>
            <a:r>
              <a:rPr lang="en-US" b="0" dirty="0" smtClean="0"/>
              <a:t>bar.</a:t>
            </a:r>
          </a:p>
          <a:p>
            <a:pPr marL="0" indent="0" algn="ctr"/>
            <a:endParaRPr lang="en-US" b="0" dirty="0" smtClean="0"/>
          </a:p>
          <a:p>
            <a:pPr marL="0" indent="0" algn="ctr"/>
            <a:endParaRPr lang="en-US" b="0" dirty="0"/>
          </a:p>
          <a:p>
            <a:pPr marL="0" indent="0" algn="ctr"/>
            <a:endParaRPr lang="en-US" b="0" dirty="0" smtClean="0"/>
          </a:p>
          <a:p>
            <a:pPr marL="0" indent="0" algn="ctr"/>
            <a:endParaRPr lang="en-US" b="0" dirty="0"/>
          </a:p>
        </p:txBody>
      </p:sp>
      <p:sp>
        <p:nvSpPr>
          <p:cNvPr id="4" name="Footer Placeholder 3"/>
          <p:cNvSpPr>
            <a:spLocks noGrp="1"/>
          </p:cNvSpPr>
          <p:nvPr>
            <p:ph type="ftr" sz="quarter" idx="11"/>
          </p:nvPr>
        </p:nvSpPr>
        <p:spPr/>
        <p:txBody>
          <a:bodyPr/>
          <a:lstStyle/>
          <a:p>
            <a:r>
              <a:rPr lang="en-US" dirty="0" smtClean="0"/>
              <a:t>Created for UMSL ISS by Clint Sharp</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4725" y="2844367"/>
            <a:ext cx="2114550" cy="885825"/>
          </a:xfrm>
          <a:prstGeom prst="rect">
            <a:avLst/>
          </a:prstGeom>
        </p:spPr>
      </p:pic>
    </p:spTree>
    <p:extLst>
      <p:ext uri="{BB962C8B-B14F-4D97-AF65-F5344CB8AC3E}">
        <p14:creationId xmlns:p14="http://schemas.microsoft.com/office/powerpoint/2010/main" val="11000533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a:r>
            <a:br>
              <a:rPr lang="en-US" b="1" dirty="0" smtClean="0"/>
            </a:br>
            <a:r>
              <a:rPr lang="en-US" b="1" dirty="0" smtClean="0"/>
              <a:t>Step </a:t>
            </a:r>
            <a:r>
              <a:rPr lang="en-US" b="1" dirty="0"/>
              <a:t>C: Formulas to Sum Credit Hours and Quality Points</a:t>
            </a:r>
            <a:r>
              <a:rPr lang="en-US" dirty="0"/>
              <a:t/>
            </a:r>
            <a:br>
              <a:rPr lang="en-US" dirty="0"/>
            </a:br>
            <a:endParaRPr lang="en-US" dirty="0"/>
          </a:p>
        </p:txBody>
      </p:sp>
      <p:sp>
        <p:nvSpPr>
          <p:cNvPr id="3" name="Content Placeholder 2"/>
          <p:cNvSpPr>
            <a:spLocks noGrp="1"/>
          </p:cNvSpPr>
          <p:nvPr>
            <p:ph idx="1"/>
          </p:nvPr>
        </p:nvSpPr>
        <p:spPr/>
        <p:txBody>
          <a:bodyPr/>
          <a:lstStyle/>
          <a:p>
            <a:endParaRPr lang="en-US" b="0" dirty="0" smtClean="0"/>
          </a:p>
          <a:p>
            <a:r>
              <a:rPr lang="en-US" b="0" dirty="0" smtClean="0"/>
              <a:t>Your screen should look like this:</a:t>
            </a:r>
          </a:p>
          <a:p>
            <a:endParaRPr lang="en-US" b="0" dirty="0"/>
          </a:p>
          <a:p>
            <a:pPr algn="ctr"/>
            <a:endParaRPr lang="en-US" b="0" dirty="0" smtClean="0"/>
          </a:p>
          <a:p>
            <a:endParaRPr lang="en-US" dirty="0"/>
          </a:p>
        </p:txBody>
      </p:sp>
      <p:sp>
        <p:nvSpPr>
          <p:cNvPr id="4" name="Footer Placeholder 3"/>
          <p:cNvSpPr>
            <a:spLocks noGrp="1"/>
          </p:cNvSpPr>
          <p:nvPr>
            <p:ph type="ftr" sz="quarter" idx="11"/>
          </p:nvPr>
        </p:nvSpPr>
        <p:spPr/>
        <p:txBody>
          <a:bodyPr/>
          <a:lstStyle/>
          <a:p>
            <a:r>
              <a:rPr lang="en-US" dirty="0" smtClean="0"/>
              <a:t>Created for UMSL ISS by Clint Sharp</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5" y="2181225"/>
            <a:ext cx="4857750" cy="2495550"/>
          </a:xfrm>
          <a:prstGeom prst="rect">
            <a:avLst/>
          </a:prstGeom>
        </p:spPr>
      </p:pic>
    </p:spTree>
    <p:extLst>
      <p:ext uri="{BB962C8B-B14F-4D97-AF65-F5344CB8AC3E}">
        <p14:creationId xmlns:p14="http://schemas.microsoft.com/office/powerpoint/2010/main" val="19120236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b="1" dirty="0"/>
              <a:t>Step C: Formulas to Sum Credit Hours and Quality Points</a:t>
            </a:r>
            <a:r>
              <a:rPr lang="en-US" dirty="0"/>
              <a:t/>
            </a:r>
            <a:br>
              <a:rPr lang="en-US" dirty="0"/>
            </a:br>
            <a:endParaRPr lang="en-US" dirty="0"/>
          </a:p>
        </p:txBody>
      </p:sp>
      <p:sp>
        <p:nvSpPr>
          <p:cNvPr id="3" name="Content Placeholder 2"/>
          <p:cNvSpPr>
            <a:spLocks noGrp="1"/>
          </p:cNvSpPr>
          <p:nvPr>
            <p:ph idx="1"/>
          </p:nvPr>
        </p:nvSpPr>
        <p:spPr/>
        <p:txBody>
          <a:bodyPr/>
          <a:lstStyle/>
          <a:p>
            <a:endParaRPr lang="en-US" dirty="0" smtClean="0"/>
          </a:p>
          <a:p>
            <a:pPr>
              <a:buFont typeface="+mj-lt"/>
              <a:buAutoNum type="arabicPeriod" startAt="2"/>
            </a:pPr>
            <a:r>
              <a:rPr lang="en-US" b="0" dirty="0"/>
              <a:t>Click in Cell </a:t>
            </a:r>
            <a:r>
              <a:rPr lang="en-US" dirty="0"/>
              <a:t>E3</a:t>
            </a:r>
            <a:r>
              <a:rPr lang="en-US" b="0" dirty="0"/>
              <a:t> and drag the mouse to highlight Cells </a:t>
            </a:r>
            <a:r>
              <a:rPr lang="en-US" dirty="0"/>
              <a:t>E3</a:t>
            </a:r>
            <a:r>
              <a:rPr lang="en-US" b="0" dirty="0"/>
              <a:t> through </a:t>
            </a:r>
            <a:r>
              <a:rPr lang="en-US" dirty="0"/>
              <a:t>E9</a:t>
            </a:r>
            <a:r>
              <a:rPr lang="en-US" b="0" dirty="0"/>
              <a:t>. The formula (</a:t>
            </a:r>
            <a:r>
              <a:rPr lang="en-US" dirty="0"/>
              <a:t>=SUM(E3:E9</a:t>
            </a:r>
            <a:r>
              <a:rPr lang="en-US" b="0" dirty="0"/>
              <a:t>) to sum their values is visible in the Formula Bar. </a:t>
            </a:r>
            <a:endParaRPr lang="en-US" b="0" dirty="0" smtClean="0"/>
          </a:p>
          <a:p>
            <a:pPr marL="0" indent="0"/>
            <a:endParaRPr lang="en-US" b="0" dirty="0"/>
          </a:p>
          <a:p>
            <a:pPr marL="0" indent="0" algn="ctr"/>
            <a:endParaRPr lang="en-US" b="0" dirty="0"/>
          </a:p>
        </p:txBody>
      </p:sp>
      <p:sp>
        <p:nvSpPr>
          <p:cNvPr id="4" name="Footer Placeholder 3"/>
          <p:cNvSpPr>
            <a:spLocks noGrp="1"/>
          </p:cNvSpPr>
          <p:nvPr>
            <p:ph type="ftr" sz="quarter" idx="11"/>
          </p:nvPr>
        </p:nvSpPr>
        <p:spPr/>
        <p:txBody>
          <a:bodyPr/>
          <a:lstStyle/>
          <a:p>
            <a:r>
              <a:rPr lang="en-US" dirty="0" smtClean="0"/>
              <a:t>Created for UMSL ISS by Clint Sharp</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2125" y="2209800"/>
            <a:ext cx="5619750" cy="2781300"/>
          </a:xfrm>
          <a:prstGeom prst="rect">
            <a:avLst/>
          </a:prstGeom>
        </p:spPr>
      </p:pic>
    </p:spTree>
    <p:extLst>
      <p:ext uri="{BB962C8B-B14F-4D97-AF65-F5344CB8AC3E}">
        <p14:creationId xmlns:p14="http://schemas.microsoft.com/office/powerpoint/2010/main" val="8842279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b="1" dirty="0"/>
              <a:t>Step C: Formulas to Sum Credit Hours and Quality Points</a:t>
            </a:r>
            <a:r>
              <a:rPr lang="en-US" dirty="0"/>
              <a:t/>
            </a:r>
            <a:br>
              <a:rPr lang="en-US" dirty="0"/>
            </a:br>
            <a:endParaRPr lang="en-US" dirty="0"/>
          </a:p>
        </p:txBody>
      </p:sp>
      <p:sp>
        <p:nvSpPr>
          <p:cNvPr id="3" name="Content Placeholder 2"/>
          <p:cNvSpPr>
            <a:spLocks noGrp="1"/>
          </p:cNvSpPr>
          <p:nvPr>
            <p:ph idx="1"/>
          </p:nvPr>
        </p:nvSpPr>
        <p:spPr/>
        <p:txBody>
          <a:bodyPr/>
          <a:lstStyle/>
          <a:p>
            <a:endParaRPr lang="en-US" dirty="0" smtClean="0"/>
          </a:p>
          <a:p>
            <a:pPr>
              <a:buFont typeface="+mj-lt"/>
              <a:buAutoNum type="arabicPeriod" startAt="3"/>
            </a:pPr>
            <a:r>
              <a:rPr lang="en-US" b="0" dirty="0"/>
              <a:t>Tap the Enter key to accept the formula</a:t>
            </a:r>
            <a:r>
              <a:rPr lang="en-US" b="0" dirty="0" smtClean="0"/>
              <a:t>.</a:t>
            </a:r>
          </a:p>
          <a:p>
            <a:pPr>
              <a:buFont typeface="+mj-lt"/>
              <a:buAutoNum type="arabicPeriod" startAt="3"/>
            </a:pPr>
            <a:r>
              <a:rPr lang="en-US" b="0" dirty="0"/>
              <a:t>Right-click on </a:t>
            </a:r>
            <a:r>
              <a:rPr lang="en-US" dirty="0"/>
              <a:t>E10</a:t>
            </a:r>
            <a:r>
              <a:rPr lang="en-US" b="0" dirty="0"/>
              <a:t> and select Copy and then click on </a:t>
            </a:r>
            <a:r>
              <a:rPr lang="en-US" dirty="0"/>
              <a:t>F10</a:t>
            </a:r>
            <a:r>
              <a:rPr lang="en-US" b="0" dirty="0"/>
              <a:t>.  Right-click and paste the formula into the cell</a:t>
            </a:r>
            <a:r>
              <a:rPr lang="en-US" b="0" dirty="0" smtClean="0"/>
              <a:t>.</a:t>
            </a:r>
          </a:p>
          <a:p>
            <a:pPr>
              <a:buFont typeface="+mj-lt"/>
              <a:buAutoNum type="arabicPeriod" startAt="3"/>
            </a:pPr>
            <a:r>
              <a:rPr lang="en-US" b="0" dirty="0"/>
              <a:t>Test the formulas once again using all of the grades.  See the AutoSum Figure where showing testing with the letter grade “A.” </a:t>
            </a:r>
            <a:endParaRPr lang="en-US" b="0" dirty="0" smtClean="0"/>
          </a:p>
          <a:p>
            <a:pPr marL="0" indent="0"/>
            <a:endParaRPr lang="en-US" b="0" dirty="0"/>
          </a:p>
          <a:p>
            <a:pPr marL="0" indent="0"/>
            <a:r>
              <a:rPr lang="en-US" b="0" dirty="0" smtClean="0"/>
              <a:t>The next slide will show what your screen should look like after you type all “A’s” in the     grade column.</a:t>
            </a:r>
            <a:endParaRPr lang="en-US" b="0" dirty="0"/>
          </a:p>
          <a:p>
            <a:pPr marL="0" indent="0"/>
            <a:endParaRPr lang="en-US" b="0" dirty="0"/>
          </a:p>
        </p:txBody>
      </p:sp>
      <p:sp>
        <p:nvSpPr>
          <p:cNvPr id="4" name="Footer Placeholder 3"/>
          <p:cNvSpPr>
            <a:spLocks noGrp="1"/>
          </p:cNvSpPr>
          <p:nvPr>
            <p:ph type="ftr" sz="quarter" idx="11"/>
          </p:nvPr>
        </p:nvSpPr>
        <p:spPr/>
        <p:txBody>
          <a:bodyPr/>
          <a:lstStyle/>
          <a:p>
            <a:r>
              <a:rPr lang="en-US" dirty="0" smtClean="0"/>
              <a:t>Created for UMSL ISS by Clint Sharp</a:t>
            </a:r>
            <a:endParaRPr lang="en-US" dirty="0"/>
          </a:p>
        </p:txBody>
      </p:sp>
    </p:spTree>
    <p:extLst>
      <p:ext uri="{BB962C8B-B14F-4D97-AF65-F5344CB8AC3E}">
        <p14:creationId xmlns:p14="http://schemas.microsoft.com/office/powerpoint/2010/main" val="1928957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ribbon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371600"/>
            <a:ext cx="7521575" cy="805673"/>
          </a:xfrm>
        </p:spPr>
      </p:pic>
      <p:sp>
        <p:nvSpPr>
          <p:cNvPr id="5" name="TextBox 4"/>
          <p:cNvSpPr txBox="1"/>
          <p:nvPr/>
        </p:nvSpPr>
        <p:spPr>
          <a:xfrm>
            <a:off x="1828800" y="2514600"/>
            <a:ext cx="5486400" cy="923330"/>
          </a:xfrm>
          <a:prstGeom prst="rect">
            <a:avLst/>
          </a:prstGeom>
          <a:noFill/>
        </p:spPr>
        <p:txBody>
          <a:bodyPr wrap="square" rtlCol="0">
            <a:spAutoFit/>
          </a:bodyPr>
          <a:lstStyle/>
          <a:p>
            <a:r>
              <a:rPr lang="en-US" dirty="0"/>
              <a:t>I</a:t>
            </a:r>
            <a:r>
              <a:rPr lang="en-US" dirty="0" smtClean="0"/>
              <a:t>nsert tab. This tab allows you to insert a variety of items into a document from pictures, clip art, and headers &amp; footers.</a:t>
            </a:r>
            <a:endParaRPr lang="en-US" dirty="0"/>
          </a:p>
        </p:txBody>
      </p:sp>
      <p:sp>
        <p:nvSpPr>
          <p:cNvPr id="3" name="Footer Placeholder 2"/>
          <p:cNvSpPr>
            <a:spLocks noGrp="1"/>
          </p:cNvSpPr>
          <p:nvPr>
            <p:ph type="ftr" sz="quarter" idx="11"/>
          </p:nvPr>
        </p:nvSpPr>
        <p:spPr/>
        <p:txBody>
          <a:bodyPr/>
          <a:lstStyle/>
          <a:p>
            <a:r>
              <a:rPr lang="en-US" dirty="0" smtClean="0"/>
              <a:t>Created for UMSL ISS by Clint Sharp</a:t>
            </a:r>
            <a:endParaRPr lang="en-US" dirty="0"/>
          </a:p>
        </p:txBody>
      </p:sp>
    </p:spTree>
    <p:extLst>
      <p:ext uri="{BB962C8B-B14F-4D97-AF65-F5344CB8AC3E}">
        <p14:creationId xmlns:p14="http://schemas.microsoft.com/office/powerpoint/2010/main" val="21562899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b="1" dirty="0"/>
              <a:t>Step C: Formulas to Sum Credit Hours and Quality Points</a:t>
            </a:r>
            <a:r>
              <a:rPr lang="en-US" dirty="0"/>
              <a:t/>
            </a:r>
            <a:br>
              <a:rPr lang="en-US" dirty="0"/>
            </a:br>
            <a:endParaRPr lang="en-US" dirty="0"/>
          </a:p>
        </p:txBody>
      </p:sp>
      <p:sp>
        <p:nvSpPr>
          <p:cNvPr id="3" name="Content Placeholder 2"/>
          <p:cNvSpPr>
            <a:spLocks noGrp="1"/>
          </p:cNvSpPr>
          <p:nvPr>
            <p:ph idx="1"/>
          </p:nvPr>
        </p:nvSpPr>
        <p:spPr/>
        <p:txBody>
          <a:bodyPr/>
          <a:lstStyle/>
          <a:p>
            <a:endParaRPr lang="en-US" dirty="0" smtClean="0"/>
          </a:p>
          <a:p>
            <a:pPr algn="ctr"/>
            <a:endParaRPr lang="en-US" dirty="0"/>
          </a:p>
        </p:txBody>
      </p:sp>
      <p:sp>
        <p:nvSpPr>
          <p:cNvPr id="4" name="Footer Placeholder 3"/>
          <p:cNvSpPr>
            <a:spLocks noGrp="1"/>
          </p:cNvSpPr>
          <p:nvPr>
            <p:ph type="ftr" sz="quarter" idx="11"/>
          </p:nvPr>
        </p:nvSpPr>
        <p:spPr/>
        <p:txBody>
          <a:bodyPr/>
          <a:lstStyle/>
          <a:p>
            <a:r>
              <a:rPr lang="en-US" dirty="0" smtClean="0"/>
              <a:t>Created for UMSL ISS by Clint Sharp</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2087" y="1328737"/>
            <a:ext cx="6219825" cy="3624263"/>
          </a:xfrm>
          <a:prstGeom prst="rect">
            <a:avLst/>
          </a:prstGeom>
        </p:spPr>
      </p:pic>
    </p:spTree>
    <p:extLst>
      <p:ext uri="{BB962C8B-B14F-4D97-AF65-F5344CB8AC3E}">
        <p14:creationId xmlns:p14="http://schemas.microsoft.com/office/powerpoint/2010/main" val="6946409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Step D: Formula to Calculate the Science GPA</a:t>
            </a:r>
            <a:endParaRPr lang="en-US" dirty="0"/>
          </a:p>
        </p:txBody>
      </p:sp>
      <p:sp>
        <p:nvSpPr>
          <p:cNvPr id="3" name="Content Placeholder 2"/>
          <p:cNvSpPr>
            <a:spLocks noGrp="1"/>
          </p:cNvSpPr>
          <p:nvPr>
            <p:ph idx="1"/>
          </p:nvPr>
        </p:nvSpPr>
        <p:spPr/>
        <p:txBody>
          <a:bodyPr/>
          <a:lstStyle/>
          <a:p>
            <a:endParaRPr lang="en-US" dirty="0" smtClean="0"/>
          </a:p>
          <a:p>
            <a:r>
              <a:rPr lang="en-US" b="0" dirty="0"/>
              <a:t>The last formula we create will be to calculate the Science GPA by dividing the sum of quality points in cell F10 by the sum of earned credits in cell E10.  We’ll use another IF statement to prevent the error message “#DIV/0!” from showing up when the quality points in F10 is a “0” because no grades or the GPA is a 0 have been entered into the GPA calculator the GPA is a 0</a:t>
            </a:r>
            <a:r>
              <a:rPr lang="en-US" b="0" dirty="0" smtClean="0"/>
              <a:t>.</a:t>
            </a:r>
          </a:p>
          <a:p>
            <a:pPr>
              <a:buFont typeface="+mj-lt"/>
              <a:buAutoNum type="arabicPeriod"/>
            </a:pPr>
            <a:r>
              <a:rPr lang="en-US" b="0" dirty="0"/>
              <a:t>Click on cell </a:t>
            </a:r>
            <a:r>
              <a:rPr lang="en-US" dirty="0"/>
              <a:t>F11</a:t>
            </a:r>
            <a:r>
              <a:rPr lang="en-US" b="0" dirty="0"/>
              <a:t>.  Type </a:t>
            </a:r>
            <a:r>
              <a:rPr lang="en-US" i="1" dirty="0"/>
              <a:t>=IF(F10=0, "0", F10/E10)</a:t>
            </a:r>
            <a:r>
              <a:rPr lang="en-US" dirty="0"/>
              <a:t> </a:t>
            </a:r>
          </a:p>
          <a:p>
            <a:pPr>
              <a:buFont typeface="+mj-lt"/>
              <a:buAutoNum type="arabicPeriod"/>
            </a:pPr>
            <a:r>
              <a:rPr lang="en-US" b="0" dirty="0"/>
              <a:t>Tap the enter key to accept the formula</a:t>
            </a:r>
            <a:r>
              <a:rPr lang="en-US" b="0" dirty="0" smtClean="0"/>
              <a:t>.</a:t>
            </a:r>
          </a:p>
          <a:p>
            <a:pPr>
              <a:buFont typeface="+mj-lt"/>
              <a:buAutoNum type="arabicPeriod"/>
            </a:pPr>
            <a:r>
              <a:rPr lang="en-US" b="0" dirty="0"/>
              <a:t>Test the GPA calculator by entering grades once again. </a:t>
            </a:r>
            <a:r>
              <a:rPr lang="en-US" dirty="0"/>
              <a:t>Remember to save your file </a:t>
            </a:r>
            <a:r>
              <a:rPr lang="en-US" dirty="0" smtClean="0"/>
              <a:t>frequently!</a:t>
            </a:r>
            <a:endParaRPr lang="en-US" dirty="0"/>
          </a:p>
        </p:txBody>
      </p:sp>
      <p:sp>
        <p:nvSpPr>
          <p:cNvPr id="4" name="Footer Placeholder 3"/>
          <p:cNvSpPr>
            <a:spLocks noGrp="1"/>
          </p:cNvSpPr>
          <p:nvPr>
            <p:ph type="ftr" sz="quarter" idx="11"/>
          </p:nvPr>
        </p:nvSpPr>
        <p:spPr/>
        <p:txBody>
          <a:bodyPr/>
          <a:lstStyle/>
          <a:p>
            <a:r>
              <a:rPr lang="en-US" dirty="0" smtClean="0"/>
              <a:t>Created for UMSL ISS by Clint Sharp</a:t>
            </a:r>
            <a:endParaRPr lang="en-US" dirty="0"/>
          </a:p>
        </p:txBody>
      </p:sp>
    </p:spTree>
    <p:extLst>
      <p:ext uri="{BB962C8B-B14F-4D97-AF65-F5344CB8AC3E}">
        <p14:creationId xmlns:p14="http://schemas.microsoft.com/office/powerpoint/2010/main" val="25990325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Step D: Formula to Calculate the Science GPA</a:t>
            </a:r>
            <a:endParaRPr lang="en-US" dirty="0"/>
          </a:p>
        </p:txBody>
      </p:sp>
      <p:sp>
        <p:nvSpPr>
          <p:cNvPr id="3" name="Content Placeholder 2"/>
          <p:cNvSpPr>
            <a:spLocks noGrp="1"/>
          </p:cNvSpPr>
          <p:nvPr>
            <p:ph idx="1"/>
          </p:nvPr>
        </p:nvSpPr>
        <p:spPr/>
        <p:txBody>
          <a:bodyPr/>
          <a:lstStyle/>
          <a:p>
            <a:endParaRPr lang="en-US" b="0" dirty="0" smtClean="0"/>
          </a:p>
          <a:p>
            <a:r>
              <a:rPr lang="en-US" b="0" dirty="0" smtClean="0"/>
              <a:t>Here is what  your screen should look like now:</a:t>
            </a:r>
          </a:p>
          <a:p>
            <a:endParaRPr lang="en-US" b="0" dirty="0"/>
          </a:p>
          <a:p>
            <a:pPr algn="ctr"/>
            <a:endParaRPr lang="en-US" b="0" dirty="0"/>
          </a:p>
        </p:txBody>
      </p:sp>
      <p:sp>
        <p:nvSpPr>
          <p:cNvPr id="4" name="Footer Placeholder 3"/>
          <p:cNvSpPr>
            <a:spLocks noGrp="1"/>
          </p:cNvSpPr>
          <p:nvPr>
            <p:ph type="ftr" sz="quarter" idx="11"/>
          </p:nvPr>
        </p:nvSpPr>
        <p:spPr/>
        <p:txBody>
          <a:bodyPr/>
          <a:lstStyle/>
          <a:p>
            <a:r>
              <a:rPr lang="en-US" dirty="0" smtClean="0"/>
              <a:t>Created for UMSL ISS by Clint Sharp</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2125" y="1952625"/>
            <a:ext cx="5619750" cy="2952750"/>
          </a:xfrm>
          <a:prstGeom prst="rect">
            <a:avLst/>
          </a:prstGeom>
        </p:spPr>
      </p:pic>
    </p:spTree>
    <p:extLst>
      <p:ext uri="{BB962C8B-B14F-4D97-AF65-F5344CB8AC3E}">
        <p14:creationId xmlns:p14="http://schemas.microsoft.com/office/powerpoint/2010/main" val="13167692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b="0" dirty="0" smtClean="0"/>
              <a:t>This figure shows </a:t>
            </a:r>
            <a:r>
              <a:rPr lang="en-US" b="0" dirty="0"/>
              <a:t>all of the formulas in columns E and F used for the GPA calculator.  To view the formulas in Excel, click the Control key and the tilde (~) key at the same time.  Click them once again to </a:t>
            </a:r>
            <a:r>
              <a:rPr lang="en-US" b="0" dirty="0" smtClean="0"/>
              <a:t>return </a:t>
            </a:r>
            <a:r>
              <a:rPr lang="en-US" b="0" dirty="0"/>
              <a:t>to the standard view.</a:t>
            </a:r>
          </a:p>
          <a:p>
            <a:endParaRPr lang="en-US" dirty="0" smtClean="0"/>
          </a:p>
          <a:p>
            <a:pPr algn="ctr"/>
            <a:endParaRPr lang="en-US" dirty="0"/>
          </a:p>
        </p:txBody>
      </p:sp>
      <p:sp>
        <p:nvSpPr>
          <p:cNvPr id="4" name="Footer Placeholder 3"/>
          <p:cNvSpPr>
            <a:spLocks noGrp="1"/>
          </p:cNvSpPr>
          <p:nvPr>
            <p:ph type="ftr" sz="quarter" idx="11"/>
          </p:nvPr>
        </p:nvSpPr>
        <p:spPr/>
        <p:txBody>
          <a:bodyPr/>
          <a:lstStyle/>
          <a:p>
            <a:r>
              <a:rPr lang="en-US" dirty="0" smtClean="0"/>
              <a:t>Created for UMSL ISS by Clint Sharp</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050" y="2057400"/>
            <a:ext cx="7581900" cy="2943225"/>
          </a:xfrm>
          <a:prstGeom prst="rect">
            <a:avLst/>
          </a:prstGeom>
        </p:spPr>
      </p:pic>
    </p:spTree>
    <p:extLst>
      <p:ext uri="{BB962C8B-B14F-4D97-AF65-F5344CB8AC3E}">
        <p14:creationId xmlns:p14="http://schemas.microsoft.com/office/powerpoint/2010/main" val="21463234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Office excel</a:t>
            </a:r>
            <a:endParaRPr lang="en-US" dirty="0"/>
          </a:p>
        </p:txBody>
      </p:sp>
      <p:sp>
        <p:nvSpPr>
          <p:cNvPr id="3" name="Subtitle 2"/>
          <p:cNvSpPr>
            <a:spLocks noGrp="1"/>
          </p:cNvSpPr>
          <p:nvPr>
            <p:ph type="subTitle" idx="1"/>
          </p:nvPr>
        </p:nvSpPr>
        <p:spPr/>
        <p:txBody>
          <a:bodyPr/>
          <a:lstStyle/>
          <a:p>
            <a:r>
              <a:rPr lang="en-US" dirty="0" smtClean="0"/>
              <a:t>Part 2</a:t>
            </a:r>
          </a:p>
        </p:txBody>
      </p:sp>
    </p:spTree>
    <p:extLst>
      <p:ext uri="{BB962C8B-B14F-4D97-AF65-F5344CB8AC3E}">
        <p14:creationId xmlns:p14="http://schemas.microsoft.com/office/powerpoint/2010/main" val="20074587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have so far</a:t>
            </a:r>
            <a:endParaRPr lang="en-US" dirty="0"/>
          </a:p>
        </p:txBody>
      </p:sp>
      <p:sp>
        <p:nvSpPr>
          <p:cNvPr id="3" name="Content Placeholder 2"/>
          <p:cNvSpPr>
            <a:spLocks noGrp="1"/>
          </p:cNvSpPr>
          <p:nvPr>
            <p:ph idx="1"/>
          </p:nvPr>
        </p:nvSpPr>
        <p:spPr/>
        <p:txBody>
          <a:bodyPr/>
          <a:lstStyle/>
          <a:p>
            <a:r>
              <a:rPr lang="en-US" b="0" dirty="0" smtClean="0"/>
              <a:t>The figure below is where we should be at in Part 2 of Office Excel.</a:t>
            </a:r>
          </a:p>
          <a:p>
            <a:pPr algn="ctr"/>
            <a:endParaRPr lang="en-US" b="0" dirty="0"/>
          </a:p>
        </p:txBody>
      </p:sp>
      <p:sp>
        <p:nvSpPr>
          <p:cNvPr id="4" name="Footer Placeholder 3"/>
          <p:cNvSpPr>
            <a:spLocks noGrp="1"/>
          </p:cNvSpPr>
          <p:nvPr>
            <p:ph type="ftr" sz="quarter" idx="11"/>
          </p:nvPr>
        </p:nvSpPr>
        <p:spPr/>
        <p:txBody>
          <a:bodyPr/>
          <a:lstStyle/>
          <a:p>
            <a:r>
              <a:rPr lang="en-US" dirty="0" smtClean="0"/>
              <a:t>Created for UMSL ISS by Clint Sharp</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600200"/>
            <a:ext cx="6324600" cy="3429000"/>
          </a:xfrm>
          <a:prstGeom prst="rect">
            <a:avLst/>
          </a:prstGeom>
        </p:spPr>
      </p:pic>
    </p:spTree>
    <p:extLst>
      <p:ext uri="{BB962C8B-B14F-4D97-AF65-F5344CB8AC3E}">
        <p14:creationId xmlns:p14="http://schemas.microsoft.com/office/powerpoint/2010/main" val="14418667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a:r>
            <a:br>
              <a:rPr lang="en-US" b="1" dirty="0"/>
            </a:br>
            <a:r>
              <a:rPr lang="en-US" b="1" dirty="0" smtClean="0"/>
              <a:t>Using </a:t>
            </a:r>
            <a:r>
              <a:rPr lang="en-US" b="1" dirty="0"/>
              <a:t>Conditional Formatting</a:t>
            </a:r>
            <a:r>
              <a:rPr lang="en-US" dirty="0"/>
              <a:t/>
            </a:r>
            <a:br>
              <a:rPr lang="en-US" dirty="0"/>
            </a:br>
            <a:endParaRPr lang="en-US" dirty="0"/>
          </a:p>
        </p:txBody>
      </p:sp>
      <p:sp>
        <p:nvSpPr>
          <p:cNvPr id="3" name="Content Placeholder 2"/>
          <p:cNvSpPr>
            <a:spLocks noGrp="1"/>
          </p:cNvSpPr>
          <p:nvPr>
            <p:ph idx="1"/>
          </p:nvPr>
        </p:nvSpPr>
        <p:spPr/>
        <p:txBody>
          <a:bodyPr/>
          <a:lstStyle/>
          <a:p>
            <a:r>
              <a:rPr lang="en-US" b="0" dirty="0"/>
              <a:t>I</a:t>
            </a:r>
            <a:r>
              <a:rPr lang="en-US" b="0" dirty="0" smtClean="0"/>
              <a:t>f </a:t>
            </a:r>
            <a:r>
              <a:rPr lang="en-US" b="0" dirty="0"/>
              <a:t>the student has made a D or F in a science course, the cell with the grade should be displayed in a </a:t>
            </a:r>
            <a:r>
              <a:rPr lang="en-US" b="0" dirty="0" smtClean="0"/>
              <a:t>orange or red </a:t>
            </a:r>
            <a:r>
              <a:rPr lang="en-US" b="0" dirty="0"/>
              <a:t>color as a flag. The conditional formatting feature allows you to specify a cell shading or font color for a given condition.  </a:t>
            </a:r>
            <a:r>
              <a:rPr lang="en-US" b="0" dirty="0" smtClean="0"/>
              <a:t>The </a:t>
            </a:r>
            <a:r>
              <a:rPr lang="en-US" b="0" dirty="0"/>
              <a:t>condition is not case sensitive; you could type a “D” or “d” and the conditional formatting will still work</a:t>
            </a:r>
            <a:r>
              <a:rPr lang="en-US" b="0" dirty="0" smtClean="0"/>
              <a:t>.</a:t>
            </a:r>
          </a:p>
          <a:p>
            <a:pPr>
              <a:buFont typeface="+mj-lt"/>
              <a:buAutoNum type="arabicPeriod"/>
            </a:pPr>
            <a:r>
              <a:rPr lang="en-US" b="0" dirty="0"/>
              <a:t>Click on all of the cells from D3 through D9.  Using the menu </a:t>
            </a:r>
            <a:r>
              <a:rPr lang="en-US" b="0" dirty="0" smtClean="0"/>
              <a:t>bar (ribbon) </a:t>
            </a:r>
            <a:r>
              <a:rPr lang="en-US" b="0" dirty="0"/>
              <a:t>select </a:t>
            </a:r>
            <a:r>
              <a:rPr lang="en-US" dirty="0" smtClean="0"/>
              <a:t>Conditional Formatting  -&gt; Highlight Cells Rule -&gt; Equal to…</a:t>
            </a:r>
            <a:r>
              <a:rPr lang="en-US" b="0" dirty="0"/>
              <a:t> </a:t>
            </a:r>
            <a:r>
              <a:rPr lang="en-US" b="0" dirty="0" smtClean="0"/>
              <a:t>and your screen should look like this:</a:t>
            </a:r>
          </a:p>
          <a:p>
            <a:pPr marL="0" indent="0" algn="ctr"/>
            <a:endParaRPr lang="en-US" b="0" dirty="0" smtClean="0"/>
          </a:p>
          <a:p>
            <a:pPr>
              <a:buFont typeface="+mj-lt"/>
              <a:buAutoNum type="arabicPeriod"/>
            </a:pPr>
            <a:endParaRPr lang="en-US" b="0" dirty="0" smtClean="0"/>
          </a:p>
          <a:p>
            <a:endParaRPr lang="en-US" b="0" dirty="0"/>
          </a:p>
        </p:txBody>
      </p:sp>
      <p:sp>
        <p:nvSpPr>
          <p:cNvPr id="4" name="Footer Placeholder 3"/>
          <p:cNvSpPr>
            <a:spLocks noGrp="1"/>
          </p:cNvSpPr>
          <p:nvPr>
            <p:ph type="ftr" sz="quarter" idx="11"/>
          </p:nvPr>
        </p:nvSpPr>
        <p:spPr/>
        <p:txBody>
          <a:bodyPr/>
          <a:lstStyle/>
          <a:p>
            <a:r>
              <a:rPr lang="en-US" dirty="0" smtClean="0"/>
              <a:t>Created for UMSL ISS by Clint Sharp</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799" y="3352800"/>
            <a:ext cx="5095875" cy="1647825"/>
          </a:xfrm>
          <a:prstGeom prst="rect">
            <a:avLst/>
          </a:prstGeom>
        </p:spPr>
      </p:pic>
    </p:spTree>
    <p:extLst>
      <p:ext uri="{BB962C8B-B14F-4D97-AF65-F5344CB8AC3E}">
        <p14:creationId xmlns:p14="http://schemas.microsoft.com/office/powerpoint/2010/main" val="25525353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Using Conditional Formatting</a:t>
            </a:r>
            <a:endParaRPr lang="en-US" dirty="0"/>
          </a:p>
        </p:txBody>
      </p:sp>
      <p:sp>
        <p:nvSpPr>
          <p:cNvPr id="3" name="Content Placeholder 2"/>
          <p:cNvSpPr>
            <a:spLocks noGrp="1"/>
          </p:cNvSpPr>
          <p:nvPr>
            <p:ph idx="1"/>
          </p:nvPr>
        </p:nvSpPr>
        <p:spPr/>
        <p:txBody>
          <a:bodyPr/>
          <a:lstStyle/>
          <a:p>
            <a:pPr>
              <a:buFont typeface="+mj-lt"/>
              <a:buAutoNum type="arabicPeriod" startAt="2"/>
            </a:pPr>
            <a:r>
              <a:rPr lang="en-US" b="0" dirty="0" smtClean="0"/>
              <a:t>Type </a:t>
            </a:r>
            <a:r>
              <a:rPr lang="en-US" dirty="0" smtClean="0"/>
              <a:t>(=“d”</a:t>
            </a:r>
            <a:r>
              <a:rPr lang="en-US" b="0" dirty="0" smtClean="0"/>
              <a:t>) in the text box. Click the dropdown box next to that and choose  </a:t>
            </a:r>
            <a:r>
              <a:rPr lang="en-US" dirty="0" smtClean="0"/>
              <a:t>Custom Format… </a:t>
            </a:r>
            <a:r>
              <a:rPr lang="en-US" b="0" dirty="0" smtClean="0"/>
              <a:t>,your screen will look like this:</a:t>
            </a:r>
          </a:p>
          <a:p>
            <a:pPr marL="0" indent="0" algn="ctr"/>
            <a:endParaRPr lang="en-US" b="0" dirty="0"/>
          </a:p>
        </p:txBody>
      </p:sp>
      <p:sp>
        <p:nvSpPr>
          <p:cNvPr id="4" name="Footer Placeholder 3"/>
          <p:cNvSpPr>
            <a:spLocks noGrp="1"/>
          </p:cNvSpPr>
          <p:nvPr>
            <p:ph type="ftr" sz="quarter" idx="11"/>
          </p:nvPr>
        </p:nvSpPr>
        <p:spPr/>
        <p:txBody>
          <a:bodyPr/>
          <a:lstStyle/>
          <a:p>
            <a:r>
              <a:rPr lang="en-US" dirty="0" smtClean="0"/>
              <a:t>Created for UMSL ISS by Clint Sharp</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1905000"/>
            <a:ext cx="3581400" cy="3124200"/>
          </a:xfrm>
          <a:prstGeom prst="rect">
            <a:avLst/>
          </a:prstGeom>
        </p:spPr>
      </p:pic>
    </p:spTree>
    <p:extLst>
      <p:ext uri="{BB962C8B-B14F-4D97-AF65-F5344CB8AC3E}">
        <p14:creationId xmlns:p14="http://schemas.microsoft.com/office/powerpoint/2010/main" val="28668963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Using Conditional Formatting</a:t>
            </a:r>
            <a:endParaRPr lang="en-US" dirty="0"/>
          </a:p>
        </p:txBody>
      </p:sp>
      <p:sp>
        <p:nvSpPr>
          <p:cNvPr id="3" name="Content Placeholder 2"/>
          <p:cNvSpPr>
            <a:spLocks noGrp="1"/>
          </p:cNvSpPr>
          <p:nvPr>
            <p:ph idx="1"/>
          </p:nvPr>
        </p:nvSpPr>
        <p:spPr/>
        <p:txBody>
          <a:bodyPr/>
          <a:lstStyle/>
          <a:p>
            <a:pPr>
              <a:buFont typeface="+mj-lt"/>
              <a:buAutoNum type="arabicPeriod" startAt="3"/>
            </a:pPr>
            <a:r>
              <a:rPr lang="en-US" b="0" dirty="0" smtClean="0"/>
              <a:t>Click the </a:t>
            </a:r>
            <a:r>
              <a:rPr lang="en-US" dirty="0" smtClean="0"/>
              <a:t>FILL</a:t>
            </a:r>
            <a:r>
              <a:rPr lang="en-US" b="0" dirty="0" smtClean="0"/>
              <a:t> tab, select the color </a:t>
            </a:r>
            <a:r>
              <a:rPr lang="en-US" dirty="0" smtClean="0"/>
              <a:t>orange</a:t>
            </a:r>
            <a:r>
              <a:rPr lang="en-US" b="0" dirty="0" smtClean="0"/>
              <a:t> and then click </a:t>
            </a:r>
            <a:r>
              <a:rPr lang="en-US" dirty="0" smtClean="0"/>
              <a:t>ok</a:t>
            </a:r>
            <a:r>
              <a:rPr lang="en-US" b="0" dirty="0" smtClean="0"/>
              <a:t>.</a:t>
            </a:r>
          </a:p>
          <a:p>
            <a:pPr marL="0" indent="0" algn="ctr"/>
            <a:endParaRPr lang="en-US" b="0" dirty="0"/>
          </a:p>
        </p:txBody>
      </p:sp>
      <p:sp>
        <p:nvSpPr>
          <p:cNvPr id="4" name="Footer Placeholder 3"/>
          <p:cNvSpPr>
            <a:spLocks noGrp="1"/>
          </p:cNvSpPr>
          <p:nvPr>
            <p:ph type="ftr" sz="quarter" idx="11"/>
          </p:nvPr>
        </p:nvSpPr>
        <p:spPr/>
        <p:txBody>
          <a:bodyPr/>
          <a:lstStyle/>
          <a:p>
            <a:r>
              <a:rPr lang="en-US" dirty="0" smtClean="0"/>
              <a:t>Created for UMSL ISS by Clint Sharp</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4582" y="1524000"/>
            <a:ext cx="3657600" cy="3505200"/>
          </a:xfrm>
          <a:prstGeom prst="rect">
            <a:avLst/>
          </a:prstGeom>
        </p:spPr>
      </p:pic>
    </p:spTree>
    <p:extLst>
      <p:ext uri="{BB962C8B-B14F-4D97-AF65-F5344CB8AC3E}">
        <p14:creationId xmlns:p14="http://schemas.microsoft.com/office/powerpoint/2010/main" val="38131817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Using Conditional Formatting</a:t>
            </a:r>
            <a:endParaRPr lang="en-US" dirty="0"/>
          </a:p>
        </p:txBody>
      </p:sp>
      <p:sp>
        <p:nvSpPr>
          <p:cNvPr id="3" name="Content Placeholder 2"/>
          <p:cNvSpPr>
            <a:spLocks noGrp="1"/>
          </p:cNvSpPr>
          <p:nvPr>
            <p:ph idx="1"/>
          </p:nvPr>
        </p:nvSpPr>
        <p:spPr/>
        <p:txBody>
          <a:bodyPr/>
          <a:lstStyle/>
          <a:p>
            <a:r>
              <a:rPr lang="en-US" b="0" dirty="0" smtClean="0"/>
              <a:t>Now that the letter grade of “D” is finished, you can try for the letter grade of “F” except we want the cell color to be red. Once you are finished, your screen should look like this:</a:t>
            </a:r>
          </a:p>
          <a:p>
            <a:pPr algn="ctr"/>
            <a:endParaRPr lang="en-US" b="0" dirty="0"/>
          </a:p>
        </p:txBody>
      </p:sp>
      <p:sp>
        <p:nvSpPr>
          <p:cNvPr id="4" name="Footer Placeholder 3"/>
          <p:cNvSpPr>
            <a:spLocks noGrp="1"/>
          </p:cNvSpPr>
          <p:nvPr>
            <p:ph type="ftr" sz="quarter" idx="11"/>
          </p:nvPr>
        </p:nvSpPr>
        <p:spPr/>
        <p:txBody>
          <a:bodyPr/>
          <a:lstStyle/>
          <a:p>
            <a:r>
              <a:rPr lang="en-US" dirty="0" smtClean="0"/>
              <a:t>Created for UMSL ISS by Clint Sharp</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662" y="2085975"/>
            <a:ext cx="6924675" cy="2686050"/>
          </a:xfrm>
          <a:prstGeom prst="rect">
            <a:avLst/>
          </a:prstGeom>
        </p:spPr>
      </p:pic>
    </p:spTree>
    <p:extLst>
      <p:ext uri="{BB962C8B-B14F-4D97-AF65-F5344CB8AC3E}">
        <p14:creationId xmlns:p14="http://schemas.microsoft.com/office/powerpoint/2010/main" val="898752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ribbon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295400"/>
            <a:ext cx="7521575" cy="799792"/>
          </a:xfrm>
        </p:spPr>
      </p:pic>
      <p:sp>
        <p:nvSpPr>
          <p:cNvPr id="5" name="TextBox 4"/>
          <p:cNvSpPr txBox="1"/>
          <p:nvPr/>
        </p:nvSpPr>
        <p:spPr>
          <a:xfrm>
            <a:off x="1828800" y="2514600"/>
            <a:ext cx="5486400" cy="646331"/>
          </a:xfrm>
          <a:prstGeom prst="rect">
            <a:avLst/>
          </a:prstGeom>
          <a:noFill/>
        </p:spPr>
        <p:txBody>
          <a:bodyPr wrap="square" rtlCol="0">
            <a:spAutoFit/>
          </a:bodyPr>
          <a:lstStyle/>
          <a:p>
            <a:r>
              <a:rPr lang="en-US" dirty="0"/>
              <a:t>P</a:t>
            </a:r>
            <a:r>
              <a:rPr lang="en-US" dirty="0" smtClean="0"/>
              <a:t>age layout tab. This tab has commands to adjust page margins, orientation and themes.</a:t>
            </a:r>
            <a:endParaRPr lang="en-US" dirty="0"/>
          </a:p>
        </p:txBody>
      </p:sp>
      <p:sp>
        <p:nvSpPr>
          <p:cNvPr id="3" name="Footer Placeholder 2"/>
          <p:cNvSpPr>
            <a:spLocks noGrp="1"/>
          </p:cNvSpPr>
          <p:nvPr>
            <p:ph type="ftr" sz="quarter" idx="11"/>
          </p:nvPr>
        </p:nvSpPr>
        <p:spPr/>
        <p:txBody>
          <a:bodyPr/>
          <a:lstStyle/>
          <a:p>
            <a:r>
              <a:rPr lang="en-US" dirty="0" smtClean="0"/>
              <a:t>Created for UMSL ISS by Clint Sharp</a:t>
            </a:r>
            <a:endParaRPr lang="en-US" dirty="0"/>
          </a:p>
        </p:txBody>
      </p:sp>
    </p:spTree>
    <p:extLst>
      <p:ext uri="{BB962C8B-B14F-4D97-AF65-F5344CB8AC3E}">
        <p14:creationId xmlns:p14="http://schemas.microsoft.com/office/powerpoint/2010/main" val="12728153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Control and Protect Formulas</a:t>
            </a:r>
            <a:endParaRPr lang="en-US" dirty="0"/>
          </a:p>
        </p:txBody>
      </p:sp>
      <p:sp>
        <p:nvSpPr>
          <p:cNvPr id="3" name="Content Placeholder 2"/>
          <p:cNvSpPr>
            <a:spLocks noGrp="1"/>
          </p:cNvSpPr>
          <p:nvPr>
            <p:ph idx="1"/>
          </p:nvPr>
        </p:nvSpPr>
        <p:spPr/>
        <p:txBody>
          <a:bodyPr/>
          <a:lstStyle/>
          <a:p>
            <a:endParaRPr lang="en-US" b="0" dirty="0" smtClean="0"/>
          </a:p>
          <a:p>
            <a:r>
              <a:rPr lang="en-US" b="0" dirty="0" smtClean="0"/>
              <a:t>Finally</a:t>
            </a:r>
            <a:r>
              <a:rPr lang="en-US" b="0" dirty="0"/>
              <a:t>, “protect” the formulas you created to prevent the user from accidentally corrupting them or deleting them.  Excel offers the ability to protect part or all of a workbook, both with and without a password.  </a:t>
            </a:r>
            <a:r>
              <a:rPr lang="en-US" dirty="0"/>
              <a:t>IMPORTANT:</a:t>
            </a:r>
            <a:r>
              <a:rPr lang="en-US" b="0" dirty="0"/>
              <a:t> All of the worksheet cells are “locked” by default, but only if the worksheet is protected.  We need to specify the cells that we want the user to be able to modify, “unlock” those cells, and then protect the worksheet to prevent data entry in cells where there are formulas. We do not need to use a password to protect the data. Click in cell </a:t>
            </a:r>
            <a:r>
              <a:rPr lang="en-US" dirty="0"/>
              <a:t>D3</a:t>
            </a:r>
            <a:r>
              <a:rPr lang="en-US" b="0" dirty="0"/>
              <a:t>.  Highlight </a:t>
            </a:r>
            <a:r>
              <a:rPr lang="en-US" dirty="0"/>
              <a:t>D3</a:t>
            </a:r>
            <a:r>
              <a:rPr lang="en-US" b="0" dirty="0"/>
              <a:t> through </a:t>
            </a:r>
            <a:r>
              <a:rPr lang="en-US" dirty="0" smtClean="0"/>
              <a:t>D9.</a:t>
            </a:r>
            <a:endParaRPr lang="en-US" dirty="0"/>
          </a:p>
        </p:txBody>
      </p:sp>
      <p:sp>
        <p:nvSpPr>
          <p:cNvPr id="4" name="Footer Placeholder 3"/>
          <p:cNvSpPr>
            <a:spLocks noGrp="1"/>
          </p:cNvSpPr>
          <p:nvPr>
            <p:ph type="ftr" sz="quarter" idx="11"/>
          </p:nvPr>
        </p:nvSpPr>
        <p:spPr/>
        <p:txBody>
          <a:bodyPr/>
          <a:lstStyle/>
          <a:p>
            <a:r>
              <a:rPr lang="en-US" dirty="0" smtClean="0"/>
              <a:t>Created for UMSL ISS by Clint Sharp</a:t>
            </a:r>
            <a:endParaRPr lang="en-US" dirty="0"/>
          </a:p>
        </p:txBody>
      </p:sp>
    </p:spTree>
    <p:extLst>
      <p:ext uri="{BB962C8B-B14F-4D97-AF65-F5344CB8AC3E}">
        <p14:creationId xmlns:p14="http://schemas.microsoft.com/office/powerpoint/2010/main" val="15414729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Control and Protect Formulas</a:t>
            </a:r>
            <a:endParaRPr lang="en-US" dirty="0"/>
          </a:p>
        </p:txBody>
      </p:sp>
      <p:sp>
        <p:nvSpPr>
          <p:cNvPr id="3" name="Content Placeholder 2"/>
          <p:cNvSpPr>
            <a:spLocks noGrp="1"/>
          </p:cNvSpPr>
          <p:nvPr>
            <p:ph idx="1"/>
          </p:nvPr>
        </p:nvSpPr>
        <p:spPr/>
        <p:txBody>
          <a:bodyPr/>
          <a:lstStyle/>
          <a:p>
            <a:pPr>
              <a:buFont typeface="+mj-lt"/>
              <a:buAutoNum type="arabicPeriod"/>
            </a:pPr>
            <a:r>
              <a:rPr lang="en-US" b="0" dirty="0"/>
              <a:t>Right-click &gt; Format Cells &gt; Protection &gt; </a:t>
            </a:r>
            <a:r>
              <a:rPr lang="en-US" b="0" i="1" dirty="0"/>
              <a:t>uncheck</a:t>
            </a:r>
            <a:r>
              <a:rPr lang="en-US" b="0" dirty="0"/>
              <a:t> the Locked check box (remember that the cells are locked by default). </a:t>
            </a:r>
            <a:endParaRPr lang="en-US" b="0" dirty="0" smtClean="0"/>
          </a:p>
          <a:p>
            <a:pPr marL="0" indent="0" algn="ctr"/>
            <a:endParaRPr lang="en-US" b="0" dirty="0"/>
          </a:p>
        </p:txBody>
      </p:sp>
      <p:sp>
        <p:nvSpPr>
          <p:cNvPr id="4" name="Footer Placeholder 3"/>
          <p:cNvSpPr>
            <a:spLocks noGrp="1"/>
          </p:cNvSpPr>
          <p:nvPr>
            <p:ph type="ftr" sz="quarter" idx="11"/>
          </p:nvPr>
        </p:nvSpPr>
        <p:spPr/>
        <p:txBody>
          <a:bodyPr/>
          <a:lstStyle/>
          <a:p>
            <a:r>
              <a:rPr lang="en-US" dirty="0" smtClean="0"/>
              <a:t>Created for UMSL ISS by Clint Sharp</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1828800"/>
            <a:ext cx="4495800" cy="3200400"/>
          </a:xfrm>
          <a:prstGeom prst="rect">
            <a:avLst/>
          </a:prstGeom>
        </p:spPr>
      </p:pic>
    </p:spTree>
    <p:extLst>
      <p:ext uri="{BB962C8B-B14F-4D97-AF65-F5344CB8AC3E}">
        <p14:creationId xmlns:p14="http://schemas.microsoft.com/office/powerpoint/2010/main" val="7705422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Control and Protect Formulas</a:t>
            </a:r>
            <a:endParaRPr lang="en-US" dirty="0"/>
          </a:p>
        </p:txBody>
      </p:sp>
      <p:sp>
        <p:nvSpPr>
          <p:cNvPr id="3" name="Content Placeholder 2"/>
          <p:cNvSpPr>
            <a:spLocks noGrp="1"/>
          </p:cNvSpPr>
          <p:nvPr>
            <p:ph idx="1"/>
          </p:nvPr>
        </p:nvSpPr>
        <p:spPr/>
        <p:txBody>
          <a:bodyPr/>
          <a:lstStyle/>
          <a:p>
            <a:pPr>
              <a:buFont typeface="+mj-lt"/>
              <a:buAutoNum type="arabicPeriod" startAt="2"/>
            </a:pPr>
            <a:r>
              <a:rPr lang="en-US" b="0" dirty="0"/>
              <a:t>Click anywhere on the spreadsheet to clear the selection, and then click </a:t>
            </a:r>
            <a:r>
              <a:rPr lang="en-US" b="0" dirty="0" smtClean="0"/>
              <a:t>the </a:t>
            </a:r>
            <a:r>
              <a:rPr lang="en-US" dirty="0" smtClean="0"/>
              <a:t>Review</a:t>
            </a:r>
            <a:r>
              <a:rPr lang="en-US" b="0" dirty="0" smtClean="0"/>
              <a:t> tab on the Ribbon, then click </a:t>
            </a:r>
            <a:r>
              <a:rPr lang="en-US" dirty="0" smtClean="0"/>
              <a:t>Protect Workbook</a:t>
            </a:r>
            <a:r>
              <a:rPr lang="en-US" b="0" dirty="0" smtClean="0"/>
              <a:t>. Leave the check mark in the box labeled </a:t>
            </a:r>
            <a:r>
              <a:rPr lang="en-US" dirty="0" smtClean="0"/>
              <a:t>Structure</a:t>
            </a:r>
            <a:r>
              <a:rPr lang="en-US" b="0" dirty="0" smtClean="0"/>
              <a:t>, then click </a:t>
            </a:r>
            <a:r>
              <a:rPr lang="en-US" dirty="0" smtClean="0"/>
              <a:t>OK</a:t>
            </a:r>
            <a:r>
              <a:rPr lang="en-US" b="0" dirty="0" smtClean="0"/>
              <a:t>.</a:t>
            </a:r>
          </a:p>
          <a:p>
            <a:pPr marL="0" indent="0" algn="ctr"/>
            <a:endParaRPr lang="en-US" b="0" dirty="0"/>
          </a:p>
        </p:txBody>
      </p:sp>
      <p:sp>
        <p:nvSpPr>
          <p:cNvPr id="4" name="Footer Placeholder 3"/>
          <p:cNvSpPr>
            <a:spLocks noGrp="1"/>
          </p:cNvSpPr>
          <p:nvPr>
            <p:ph type="ftr" sz="quarter" idx="11"/>
          </p:nvPr>
        </p:nvSpPr>
        <p:spPr/>
        <p:txBody>
          <a:bodyPr/>
          <a:lstStyle/>
          <a:p>
            <a:r>
              <a:rPr lang="en-US" dirty="0" smtClean="0"/>
              <a:t>Created for UMSL ISS by Clint Sharp</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8450" y="1981200"/>
            <a:ext cx="3467100" cy="2971800"/>
          </a:xfrm>
          <a:prstGeom prst="rect">
            <a:avLst/>
          </a:prstGeom>
        </p:spPr>
      </p:pic>
    </p:spTree>
    <p:extLst>
      <p:ext uri="{BB962C8B-B14F-4D97-AF65-F5344CB8AC3E}">
        <p14:creationId xmlns:p14="http://schemas.microsoft.com/office/powerpoint/2010/main" val="13091886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Control and Protect Formulas</a:t>
            </a:r>
            <a:endParaRPr lang="en-US" dirty="0"/>
          </a:p>
        </p:txBody>
      </p:sp>
      <p:sp>
        <p:nvSpPr>
          <p:cNvPr id="3" name="Content Placeholder 2"/>
          <p:cNvSpPr>
            <a:spLocks noGrp="1"/>
          </p:cNvSpPr>
          <p:nvPr>
            <p:ph idx="1"/>
          </p:nvPr>
        </p:nvSpPr>
        <p:spPr/>
        <p:txBody>
          <a:bodyPr/>
          <a:lstStyle/>
          <a:p>
            <a:pPr>
              <a:buFont typeface="+mj-lt"/>
              <a:buAutoNum type="arabicPeriod" startAt="3"/>
            </a:pPr>
            <a:r>
              <a:rPr lang="en-US" b="0" dirty="0"/>
              <a:t>Click anywhere on the spreadsheet to clear the selection, and then click the Review tab on the Ribbon, then click </a:t>
            </a:r>
            <a:r>
              <a:rPr lang="en-US" dirty="0"/>
              <a:t>Protect </a:t>
            </a:r>
            <a:r>
              <a:rPr lang="en-US" dirty="0" smtClean="0"/>
              <a:t>Sheet</a:t>
            </a:r>
            <a:r>
              <a:rPr lang="en-US" b="0" dirty="0" smtClean="0"/>
              <a:t>. Uncheck the </a:t>
            </a:r>
            <a:r>
              <a:rPr lang="en-US" b="0" dirty="0"/>
              <a:t>box labeled </a:t>
            </a:r>
            <a:r>
              <a:rPr lang="en-US" dirty="0" smtClean="0"/>
              <a:t>Select locked cells</a:t>
            </a:r>
            <a:r>
              <a:rPr lang="en-US" b="0" dirty="0" smtClean="0"/>
              <a:t>, </a:t>
            </a:r>
            <a:r>
              <a:rPr lang="en-US" b="0" dirty="0"/>
              <a:t>then click OK</a:t>
            </a:r>
            <a:r>
              <a:rPr lang="en-US" b="0" dirty="0" smtClean="0"/>
              <a:t>.</a:t>
            </a:r>
          </a:p>
          <a:p>
            <a:pPr marL="0" indent="0" algn="ctr"/>
            <a:endParaRPr lang="en-US" b="0" dirty="0"/>
          </a:p>
        </p:txBody>
      </p:sp>
      <p:sp>
        <p:nvSpPr>
          <p:cNvPr id="4" name="Footer Placeholder 3"/>
          <p:cNvSpPr>
            <a:spLocks noGrp="1"/>
          </p:cNvSpPr>
          <p:nvPr>
            <p:ph type="ftr" sz="quarter" idx="11"/>
          </p:nvPr>
        </p:nvSpPr>
        <p:spPr/>
        <p:txBody>
          <a:bodyPr/>
          <a:lstStyle/>
          <a:p>
            <a:r>
              <a:rPr lang="en-US" dirty="0" smtClean="0"/>
              <a:t>Created for UMSL ISS by Clint Sharp</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2737" y="1981200"/>
            <a:ext cx="3438525" cy="2971800"/>
          </a:xfrm>
          <a:prstGeom prst="rect">
            <a:avLst/>
          </a:prstGeom>
        </p:spPr>
      </p:pic>
    </p:spTree>
    <p:extLst>
      <p:ext uri="{BB962C8B-B14F-4D97-AF65-F5344CB8AC3E}">
        <p14:creationId xmlns:p14="http://schemas.microsoft.com/office/powerpoint/2010/main" val="8263713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Control and Protect Formulas</a:t>
            </a:r>
            <a:endParaRPr lang="en-US" dirty="0"/>
          </a:p>
        </p:txBody>
      </p:sp>
      <p:sp>
        <p:nvSpPr>
          <p:cNvPr id="3" name="Content Placeholder 2"/>
          <p:cNvSpPr>
            <a:spLocks noGrp="1"/>
          </p:cNvSpPr>
          <p:nvPr>
            <p:ph idx="1"/>
          </p:nvPr>
        </p:nvSpPr>
        <p:spPr/>
        <p:txBody>
          <a:bodyPr/>
          <a:lstStyle/>
          <a:p>
            <a:r>
              <a:rPr lang="en-US" b="0" dirty="0" smtClean="0"/>
              <a:t>Once you have done that, the only cells that can be changed are </a:t>
            </a:r>
            <a:r>
              <a:rPr lang="en-US" dirty="0" smtClean="0"/>
              <a:t>D3</a:t>
            </a:r>
            <a:r>
              <a:rPr lang="en-US" b="0" dirty="0" smtClean="0"/>
              <a:t> – </a:t>
            </a:r>
            <a:r>
              <a:rPr lang="en-US" dirty="0" smtClean="0"/>
              <a:t>D9</a:t>
            </a:r>
            <a:r>
              <a:rPr lang="en-US" b="0" dirty="0" smtClean="0"/>
              <a:t>, the grade cells. When  we are finished with the presentation, You can unlock the workbook and sheet so you may modify the sheet anyway you choose.</a:t>
            </a:r>
          </a:p>
          <a:p>
            <a:endParaRPr lang="en-US" b="0" dirty="0"/>
          </a:p>
          <a:p>
            <a:r>
              <a:rPr lang="en-US" b="0" dirty="0" smtClean="0"/>
              <a:t>Next you should test your GPA Calculator. Try other characters such as symbols, integers or capital letters. What happens when you enter any of these?</a:t>
            </a:r>
          </a:p>
        </p:txBody>
      </p:sp>
      <p:sp>
        <p:nvSpPr>
          <p:cNvPr id="4" name="Footer Placeholder 3"/>
          <p:cNvSpPr>
            <a:spLocks noGrp="1"/>
          </p:cNvSpPr>
          <p:nvPr>
            <p:ph type="ftr" sz="quarter" idx="11"/>
          </p:nvPr>
        </p:nvSpPr>
        <p:spPr/>
        <p:txBody>
          <a:bodyPr/>
          <a:lstStyle/>
          <a:p>
            <a:r>
              <a:rPr lang="en-US" dirty="0" smtClean="0"/>
              <a:t>Created for UMSL ISS by Clint Sharp</a:t>
            </a:r>
            <a:endParaRPr lang="en-US" dirty="0"/>
          </a:p>
        </p:txBody>
      </p:sp>
    </p:spTree>
    <p:extLst>
      <p:ext uri="{BB962C8B-B14F-4D97-AF65-F5344CB8AC3E}">
        <p14:creationId xmlns:p14="http://schemas.microsoft.com/office/powerpoint/2010/main" val="28602166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Save the Worksheet as a Template File</a:t>
            </a:r>
            <a:endParaRPr lang="en-US" dirty="0"/>
          </a:p>
        </p:txBody>
      </p:sp>
      <p:sp>
        <p:nvSpPr>
          <p:cNvPr id="3" name="Content Placeholder 2"/>
          <p:cNvSpPr>
            <a:spLocks noGrp="1"/>
          </p:cNvSpPr>
          <p:nvPr>
            <p:ph idx="1"/>
          </p:nvPr>
        </p:nvSpPr>
        <p:spPr/>
        <p:txBody>
          <a:bodyPr/>
          <a:lstStyle/>
          <a:p>
            <a:pPr algn="ctr"/>
            <a:r>
              <a:rPr lang="en-US" dirty="0" smtClean="0"/>
              <a:t>DO NOT DO THIS SECTION UNLESS YOU ARE USING YOUR OWN COMPUTER!</a:t>
            </a:r>
          </a:p>
          <a:p>
            <a:endParaRPr lang="en-US" dirty="0"/>
          </a:p>
          <a:p>
            <a:pPr marL="0" indent="0"/>
            <a:r>
              <a:rPr lang="en-US" b="0" dirty="0"/>
              <a:t>The GPA calculator is now functional.  Go ahead and save the file as a template file.  The template file is a master file that is stored with all of the other MS Office templates.  This template can be accessed time and again and provide you a fresh start to a new grade calculator sheet.  It can also refresh your memory for the formulas you’ll need</a:t>
            </a:r>
            <a:r>
              <a:rPr lang="en-US" b="0" dirty="0" smtClean="0"/>
              <a:t>.</a:t>
            </a:r>
          </a:p>
          <a:p>
            <a:pPr>
              <a:buFont typeface="+mj-lt"/>
              <a:buAutoNum type="arabicPeriod"/>
            </a:pPr>
            <a:r>
              <a:rPr lang="en-US" b="0" dirty="0"/>
              <a:t>Click on </a:t>
            </a:r>
            <a:r>
              <a:rPr lang="en-US" dirty="0" smtClean="0"/>
              <a:t>File tab -&gt; </a:t>
            </a:r>
            <a:r>
              <a:rPr lang="en-US" dirty="0"/>
              <a:t>Save </a:t>
            </a:r>
            <a:r>
              <a:rPr lang="en-US" dirty="0" smtClean="0"/>
              <a:t>As</a:t>
            </a:r>
          </a:p>
          <a:p>
            <a:pPr>
              <a:buFont typeface="+mj-lt"/>
              <a:buAutoNum type="arabicPeriod"/>
            </a:pPr>
            <a:r>
              <a:rPr lang="en-US" b="0" dirty="0"/>
              <a:t>Name the file </a:t>
            </a:r>
            <a:r>
              <a:rPr lang="en-US" b="0" i="1" dirty="0"/>
              <a:t>GPA Calculator</a:t>
            </a:r>
            <a:r>
              <a:rPr lang="en-US" b="0" dirty="0"/>
              <a:t> and then click the down arrow by the Save as type drop-down menu.  Select </a:t>
            </a:r>
            <a:r>
              <a:rPr lang="en-US" b="0" dirty="0" smtClean="0"/>
              <a:t>Excel Template.</a:t>
            </a:r>
          </a:p>
          <a:p>
            <a:pPr>
              <a:buFont typeface="+mj-lt"/>
              <a:buAutoNum type="arabicPeriod"/>
            </a:pPr>
            <a:r>
              <a:rPr lang="en-US" dirty="0" smtClean="0"/>
              <a:t>WARNING! DO NOT CHANGE WHERE THE FILE IS SAVED!</a:t>
            </a:r>
            <a:endParaRPr lang="en-US" dirty="0"/>
          </a:p>
        </p:txBody>
      </p:sp>
      <p:sp>
        <p:nvSpPr>
          <p:cNvPr id="4" name="Footer Placeholder 3"/>
          <p:cNvSpPr>
            <a:spLocks noGrp="1"/>
          </p:cNvSpPr>
          <p:nvPr>
            <p:ph type="ftr" sz="quarter" idx="11"/>
          </p:nvPr>
        </p:nvSpPr>
        <p:spPr/>
        <p:txBody>
          <a:bodyPr/>
          <a:lstStyle/>
          <a:p>
            <a:r>
              <a:rPr lang="en-US" dirty="0" smtClean="0"/>
              <a:t>Created for UMSL ISS by Clint Sharp</a:t>
            </a:r>
            <a:endParaRPr lang="en-US" dirty="0"/>
          </a:p>
        </p:txBody>
      </p:sp>
    </p:spTree>
    <p:extLst>
      <p:ext uri="{BB962C8B-B14F-4D97-AF65-F5344CB8AC3E}">
        <p14:creationId xmlns:p14="http://schemas.microsoft.com/office/powerpoint/2010/main" val="13636462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Save the Worksheet as a Template File</a:t>
            </a:r>
            <a:endParaRPr lang="en-US" dirty="0"/>
          </a:p>
        </p:txBody>
      </p:sp>
      <p:sp>
        <p:nvSpPr>
          <p:cNvPr id="3" name="Content Placeholder 2"/>
          <p:cNvSpPr>
            <a:spLocks noGrp="1"/>
          </p:cNvSpPr>
          <p:nvPr>
            <p:ph idx="1"/>
          </p:nvPr>
        </p:nvSpPr>
        <p:spPr/>
        <p:txBody>
          <a:bodyPr/>
          <a:lstStyle/>
          <a:p>
            <a:pPr>
              <a:buFont typeface="+mj-lt"/>
              <a:buAutoNum type="arabicPeriod" startAt="4"/>
            </a:pPr>
            <a:r>
              <a:rPr lang="en-US" b="0" dirty="0"/>
              <a:t>MS Office will automatically default to saving the file in the Templates folder (See </a:t>
            </a:r>
            <a:r>
              <a:rPr lang="en-US" b="0" dirty="0" smtClean="0"/>
              <a:t>below).</a:t>
            </a:r>
            <a:r>
              <a:rPr lang="en-US" b="0" dirty="0"/>
              <a:t>  Click the “OK” button</a:t>
            </a:r>
            <a:r>
              <a:rPr lang="en-US" b="0" dirty="0" smtClean="0"/>
              <a:t>.</a:t>
            </a:r>
          </a:p>
          <a:p>
            <a:pPr marL="0" indent="0" algn="ctr"/>
            <a:endParaRPr lang="en-US" b="0" dirty="0"/>
          </a:p>
        </p:txBody>
      </p:sp>
      <p:sp>
        <p:nvSpPr>
          <p:cNvPr id="4" name="Footer Placeholder 3"/>
          <p:cNvSpPr>
            <a:spLocks noGrp="1"/>
          </p:cNvSpPr>
          <p:nvPr>
            <p:ph type="ftr" sz="quarter" idx="11"/>
          </p:nvPr>
        </p:nvSpPr>
        <p:spPr/>
        <p:txBody>
          <a:bodyPr/>
          <a:lstStyle/>
          <a:p>
            <a:r>
              <a:rPr lang="en-US" dirty="0" smtClean="0"/>
              <a:t>Created for UMSL ISS by Clint Sharp</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752600"/>
            <a:ext cx="5105400" cy="3200400"/>
          </a:xfrm>
          <a:prstGeom prst="rect">
            <a:avLst/>
          </a:prstGeom>
        </p:spPr>
      </p:pic>
    </p:spTree>
    <p:extLst>
      <p:ext uri="{BB962C8B-B14F-4D97-AF65-F5344CB8AC3E}">
        <p14:creationId xmlns:p14="http://schemas.microsoft.com/office/powerpoint/2010/main" val="28529692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Bar Chart</a:t>
            </a:r>
            <a:endParaRPr lang="en-US" dirty="0"/>
          </a:p>
        </p:txBody>
      </p:sp>
      <p:sp>
        <p:nvSpPr>
          <p:cNvPr id="3" name="Content Placeholder 2"/>
          <p:cNvSpPr>
            <a:spLocks noGrp="1"/>
          </p:cNvSpPr>
          <p:nvPr>
            <p:ph idx="1"/>
          </p:nvPr>
        </p:nvSpPr>
        <p:spPr/>
        <p:txBody>
          <a:bodyPr/>
          <a:lstStyle/>
          <a:p>
            <a:r>
              <a:rPr lang="en-US" b="0" dirty="0" smtClean="0"/>
              <a:t>In this part of the presentation we will create a simple bar chart.  First we need a blank sheet. In order to do this we need to remove the protection we placed earlier.</a:t>
            </a:r>
          </a:p>
          <a:p>
            <a:pPr>
              <a:buFont typeface="+mj-lt"/>
              <a:buAutoNum type="arabicPeriod"/>
            </a:pPr>
            <a:r>
              <a:rPr lang="en-US" b="0" dirty="0" smtClean="0"/>
              <a:t>Click the </a:t>
            </a:r>
            <a:r>
              <a:rPr lang="en-US" dirty="0" smtClean="0"/>
              <a:t>Review</a:t>
            </a:r>
            <a:r>
              <a:rPr lang="en-US" b="0" dirty="0" smtClean="0"/>
              <a:t> tab then click </a:t>
            </a:r>
            <a:r>
              <a:rPr lang="en-US" dirty="0" smtClean="0"/>
              <a:t>Protect Workbook</a:t>
            </a:r>
            <a:r>
              <a:rPr lang="en-US" b="0" dirty="0" smtClean="0"/>
              <a:t>, then click </a:t>
            </a:r>
            <a:r>
              <a:rPr lang="en-US" dirty="0" smtClean="0"/>
              <a:t>Protect sheet</a:t>
            </a:r>
            <a:r>
              <a:rPr lang="en-US" b="0" dirty="0" smtClean="0"/>
              <a:t>. Now we can edit the workbook.</a:t>
            </a:r>
          </a:p>
          <a:p>
            <a:pPr>
              <a:buFont typeface="+mj-lt"/>
              <a:buAutoNum type="arabicPeriod"/>
            </a:pPr>
            <a:r>
              <a:rPr lang="en-US" b="0" dirty="0" smtClean="0"/>
              <a:t>Click the </a:t>
            </a:r>
            <a:r>
              <a:rPr lang="en-US" dirty="0" smtClean="0"/>
              <a:t>Sheet2</a:t>
            </a:r>
            <a:r>
              <a:rPr lang="en-US" b="0" dirty="0" smtClean="0"/>
              <a:t> tab at the bottom of the workbook. Rename it </a:t>
            </a:r>
            <a:r>
              <a:rPr lang="en-US" dirty="0" smtClean="0"/>
              <a:t>Chart</a:t>
            </a:r>
            <a:r>
              <a:rPr lang="en-US" b="0" dirty="0" smtClean="0"/>
              <a:t> like you did before. After you are finished, your page should look like this:</a:t>
            </a:r>
          </a:p>
          <a:p>
            <a:pPr algn="ctr"/>
            <a:endParaRPr lang="en-US" b="0" dirty="0"/>
          </a:p>
        </p:txBody>
      </p:sp>
      <p:sp>
        <p:nvSpPr>
          <p:cNvPr id="4" name="Footer Placeholder 3"/>
          <p:cNvSpPr>
            <a:spLocks noGrp="1"/>
          </p:cNvSpPr>
          <p:nvPr>
            <p:ph type="ftr" sz="quarter" idx="11"/>
          </p:nvPr>
        </p:nvSpPr>
        <p:spPr/>
        <p:txBody>
          <a:bodyPr/>
          <a:lstStyle/>
          <a:p>
            <a:r>
              <a:rPr lang="en-US" dirty="0" smtClean="0"/>
              <a:t>Created for UMSL ISS by Clint Sharp</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9875" y="3581400"/>
            <a:ext cx="3524250" cy="1028700"/>
          </a:xfrm>
          <a:prstGeom prst="rect">
            <a:avLst/>
          </a:prstGeom>
        </p:spPr>
      </p:pic>
    </p:spTree>
    <p:extLst>
      <p:ext uri="{BB962C8B-B14F-4D97-AF65-F5344CB8AC3E}">
        <p14:creationId xmlns:p14="http://schemas.microsoft.com/office/powerpoint/2010/main" val="27689279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Bar Chart</a:t>
            </a:r>
          </a:p>
        </p:txBody>
      </p:sp>
      <p:sp>
        <p:nvSpPr>
          <p:cNvPr id="3" name="Content Placeholder 2"/>
          <p:cNvSpPr>
            <a:spLocks noGrp="1"/>
          </p:cNvSpPr>
          <p:nvPr>
            <p:ph idx="1"/>
          </p:nvPr>
        </p:nvSpPr>
        <p:spPr/>
        <p:txBody>
          <a:bodyPr/>
          <a:lstStyle/>
          <a:p>
            <a:pPr>
              <a:buFont typeface="+mj-lt"/>
              <a:buAutoNum type="arabicPeriod" startAt="3"/>
            </a:pPr>
            <a:endParaRPr lang="en-US" b="0" dirty="0" smtClean="0"/>
          </a:p>
          <a:p>
            <a:pPr>
              <a:buFont typeface="+mj-lt"/>
              <a:buAutoNum type="arabicPeriod" startAt="3"/>
            </a:pPr>
            <a:r>
              <a:rPr lang="en-US" b="0" dirty="0" smtClean="0"/>
              <a:t>Enter the data as you see here. Try to align and center the information yourself.</a:t>
            </a:r>
          </a:p>
          <a:p>
            <a:pPr marL="0" indent="0"/>
            <a:endParaRPr lang="en-US" b="0" dirty="0"/>
          </a:p>
          <a:p>
            <a:pPr marL="0" indent="0" algn="ctr"/>
            <a:endParaRPr lang="en-US" b="0" dirty="0"/>
          </a:p>
        </p:txBody>
      </p:sp>
      <p:sp>
        <p:nvSpPr>
          <p:cNvPr id="4" name="Footer Placeholder 3"/>
          <p:cNvSpPr>
            <a:spLocks noGrp="1"/>
          </p:cNvSpPr>
          <p:nvPr>
            <p:ph type="ftr" sz="quarter" idx="11"/>
          </p:nvPr>
        </p:nvSpPr>
        <p:spPr/>
        <p:txBody>
          <a:bodyPr/>
          <a:lstStyle/>
          <a:p>
            <a:r>
              <a:rPr lang="en-US" smtClean="0"/>
              <a:t>Created for UMSL ISS by Clint Sharp</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2362200"/>
            <a:ext cx="4876800" cy="1981200"/>
          </a:xfrm>
          <a:prstGeom prst="rect">
            <a:avLst/>
          </a:prstGeom>
        </p:spPr>
      </p:pic>
    </p:spTree>
    <p:extLst>
      <p:ext uri="{BB962C8B-B14F-4D97-AF65-F5344CB8AC3E}">
        <p14:creationId xmlns:p14="http://schemas.microsoft.com/office/powerpoint/2010/main" val="40526987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Bar Chart</a:t>
            </a:r>
          </a:p>
        </p:txBody>
      </p:sp>
      <p:sp>
        <p:nvSpPr>
          <p:cNvPr id="3" name="Content Placeholder 2"/>
          <p:cNvSpPr>
            <a:spLocks noGrp="1"/>
          </p:cNvSpPr>
          <p:nvPr>
            <p:ph idx="1"/>
          </p:nvPr>
        </p:nvSpPr>
        <p:spPr/>
        <p:txBody>
          <a:bodyPr/>
          <a:lstStyle/>
          <a:p>
            <a:pPr>
              <a:buFont typeface="+mj-lt"/>
              <a:buAutoNum type="arabicPeriod" startAt="4"/>
            </a:pPr>
            <a:r>
              <a:rPr lang="en-US" b="0" dirty="0" smtClean="0"/>
              <a:t>Now, try to  make your chart information exactly like you see. Please do not type in the profit/loss values. Use a formula. It is important that there are no blank cells.</a:t>
            </a:r>
          </a:p>
          <a:p>
            <a:pPr marL="0" indent="0" algn="ctr"/>
            <a:endParaRPr lang="en-US" b="0" dirty="0"/>
          </a:p>
        </p:txBody>
      </p:sp>
      <p:sp>
        <p:nvSpPr>
          <p:cNvPr id="4" name="Footer Placeholder 3"/>
          <p:cNvSpPr>
            <a:spLocks noGrp="1"/>
          </p:cNvSpPr>
          <p:nvPr>
            <p:ph type="ftr" sz="quarter" idx="11"/>
          </p:nvPr>
        </p:nvSpPr>
        <p:spPr/>
        <p:txBody>
          <a:bodyPr/>
          <a:lstStyle/>
          <a:p>
            <a:r>
              <a:rPr lang="en-US" smtClean="0"/>
              <a:t>Created for UMSL ISS by Clint Sharp</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2209800"/>
            <a:ext cx="5486400" cy="1924050"/>
          </a:xfrm>
          <a:prstGeom prst="rect">
            <a:avLst/>
          </a:prstGeom>
        </p:spPr>
      </p:pic>
    </p:spTree>
    <p:extLst>
      <p:ext uri="{BB962C8B-B14F-4D97-AF65-F5344CB8AC3E}">
        <p14:creationId xmlns:p14="http://schemas.microsoft.com/office/powerpoint/2010/main" val="5567139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ribbon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371600"/>
            <a:ext cx="7521575" cy="811553"/>
          </a:xfrm>
        </p:spPr>
      </p:pic>
      <p:sp>
        <p:nvSpPr>
          <p:cNvPr id="6" name="TextBox 5"/>
          <p:cNvSpPr txBox="1"/>
          <p:nvPr/>
        </p:nvSpPr>
        <p:spPr>
          <a:xfrm>
            <a:off x="1828800" y="2514600"/>
            <a:ext cx="5486400" cy="1200329"/>
          </a:xfrm>
          <a:prstGeom prst="rect">
            <a:avLst/>
          </a:prstGeom>
          <a:noFill/>
        </p:spPr>
        <p:txBody>
          <a:bodyPr wrap="square" rtlCol="0">
            <a:spAutoFit/>
          </a:bodyPr>
          <a:lstStyle/>
          <a:p>
            <a:r>
              <a:rPr lang="en-US" dirty="0" smtClean="0"/>
              <a:t>Formulas tab. This tab has commands to use when creating Formulas. This tab holds an immense function library which can assist when creating any formula or function in your spreadsheet.</a:t>
            </a:r>
            <a:endParaRPr lang="en-US" dirty="0"/>
          </a:p>
        </p:txBody>
      </p:sp>
      <p:sp>
        <p:nvSpPr>
          <p:cNvPr id="3" name="Footer Placeholder 2"/>
          <p:cNvSpPr>
            <a:spLocks noGrp="1"/>
          </p:cNvSpPr>
          <p:nvPr>
            <p:ph type="ftr" sz="quarter" idx="11"/>
          </p:nvPr>
        </p:nvSpPr>
        <p:spPr/>
        <p:txBody>
          <a:bodyPr/>
          <a:lstStyle/>
          <a:p>
            <a:r>
              <a:rPr lang="en-US" dirty="0" smtClean="0"/>
              <a:t>Created for UMSL ISS by Clint Sharp</a:t>
            </a:r>
            <a:endParaRPr lang="en-US" dirty="0"/>
          </a:p>
        </p:txBody>
      </p:sp>
    </p:spTree>
    <p:extLst>
      <p:ext uri="{BB962C8B-B14F-4D97-AF65-F5344CB8AC3E}">
        <p14:creationId xmlns:p14="http://schemas.microsoft.com/office/powerpoint/2010/main" val="25767410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Bar Chart</a:t>
            </a:r>
          </a:p>
        </p:txBody>
      </p:sp>
      <p:sp>
        <p:nvSpPr>
          <p:cNvPr id="3" name="Content Placeholder 2"/>
          <p:cNvSpPr>
            <a:spLocks noGrp="1"/>
          </p:cNvSpPr>
          <p:nvPr>
            <p:ph idx="1"/>
          </p:nvPr>
        </p:nvSpPr>
        <p:spPr/>
        <p:txBody>
          <a:bodyPr/>
          <a:lstStyle/>
          <a:p>
            <a:pPr>
              <a:buFont typeface="+mj-lt"/>
              <a:buAutoNum type="arabicPeriod"/>
            </a:pPr>
            <a:r>
              <a:rPr lang="en-US" b="0" dirty="0"/>
              <a:t>Highlight the </a:t>
            </a:r>
            <a:r>
              <a:rPr lang="en-US" b="0" dirty="0" smtClean="0"/>
              <a:t>range of </a:t>
            </a:r>
            <a:r>
              <a:rPr lang="en-US" b="0" dirty="0"/>
              <a:t>cells from </a:t>
            </a:r>
            <a:r>
              <a:rPr lang="en-US" dirty="0"/>
              <a:t>A2</a:t>
            </a:r>
            <a:r>
              <a:rPr lang="en-US" b="0" dirty="0"/>
              <a:t> to </a:t>
            </a:r>
            <a:r>
              <a:rPr lang="en-US" dirty="0"/>
              <a:t>D5</a:t>
            </a:r>
            <a:r>
              <a:rPr lang="en-US" b="0" dirty="0"/>
              <a:t>, which includes the column titles and the row </a:t>
            </a:r>
            <a:r>
              <a:rPr lang="en-US" b="0" dirty="0" smtClean="0"/>
              <a:t>headings.</a:t>
            </a:r>
          </a:p>
          <a:p>
            <a:pPr>
              <a:buFont typeface="+mj-lt"/>
              <a:buAutoNum type="arabicPeriod"/>
            </a:pPr>
            <a:r>
              <a:rPr lang="en-US" b="0" dirty="0"/>
              <a:t>Click on the </a:t>
            </a:r>
            <a:r>
              <a:rPr lang="en-US" dirty="0" smtClean="0"/>
              <a:t>Insert</a:t>
            </a:r>
            <a:r>
              <a:rPr lang="en-US" b="0" i="1" dirty="0" smtClean="0"/>
              <a:t> tab on the</a:t>
            </a:r>
            <a:r>
              <a:rPr lang="en-US" b="0" dirty="0" smtClean="0"/>
              <a:t> ribbon.</a:t>
            </a:r>
            <a:r>
              <a:rPr lang="en-US" dirty="0"/>
              <a:t/>
            </a:r>
            <a:br>
              <a:rPr lang="en-US" dirty="0"/>
            </a:br>
            <a:endParaRPr lang="en-US" b="0" dirty="0" smtClean="0"/>
          </a:p>
          <a:p>
            <a:pPr>
              <a:buFont typeface="+mj-lt"/>
              <a:buAutoNum type="arabicPeriod"/>
            </a:pPr>
            <a:r>
              <a:rPr lang="en-US" b="0" dirty="0" smtClean="0"/>
              <a:t>In the chart category, click </a:t>
            </a:r>
            <a:r>
              <a:rPr lang="en-US" dirty="0" smtClean="0"/>
              <a:t>Column</a:t>
            </a:r>
            <a:r>
              <a:rPr lang="en-US" b="0" dirty="0" smtClean="0"/>
              <a:t> -&gt; </a:t>
            </a:r>
            <a:r>
              <a:rPr lang="en-US" dirty="0" smtClean="0"/>
              <a:t>3-D Column </a:t>
            </a:r>
            <a:r>
              <a:rPr lang="en-US" b="0" dirty="0" smtClean="0"/>
              <a:t>-&gt; </a:t>
            </a:r>
            <a:r>
              <a:rPr lang="en-US" dirty="0" smtClean="0"/>
              <a:t>3D-Clustered Column</a:t>
            </a:r>
            <a:r>
              <a:rPr lang="en-US" b="0" dirty="0" smtClean="0"/>
              <a:t>. If everything is correct, your screen should look like this.</a:t>
            </a:r>
          </a:p>
          <a:p>
            <a:pPr marL="0" indent="0" algn="ctr"/>
            <a:endParaRPr lang="en-US" b="0" dirty="0"/>
          </a:p>
        </p:txBody>
      </p:sp>
      <p:sp>
        <p:nvSpPr>
          <p:cNvPr id="4" name="Footer Placeholder 3"/>
          <p:cNvSpPr>
            <a:spLocks noGrp="1"/>
          </p:cNvSpPr>
          <p:nvPr>
            <p:ph type="ftr" sz="quarter" idx="11"/>
          </p:nvPr>
        </p:nvSpPr>
        <p:spPr/>
        <p:txBody>
          <a:bodyPr/>
          <a:lstStyle/>
          <a:p>
            <a:r>
              <a:rPr lang="en-US" smtClean="0"/>
              <a:t>Created for UMSL ISS by Clint Sharp</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2895601"/>
            <a:ext cx="5410200" cy="2057400"/>
          </a:xfrm>
          <a:prstGeom prst="rect">
            <a:avLst/>
          </a:prstGeom>
        </p:spPr>
      </p:pic>
    </p:spTree>
    <p:extLst>
      <p:ext uri="{BB962C8B-B14F-4D97-AF65-F5344CB8AC3E}">
        <p14:creationId xmlns:p14="http://schemas.microsoft.com/office/powerpoint/2010/main" val="5158511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formatting </a:t>
            </a:r>
            <a:r>
              <a:rPr lang="en-US" dirty="0"/>
              <a:t>a Bar Chart</a:t>
            </a:r>
          </a:p>
        </p:txBody>
      </p:sp>
      <p:sp>
        <p:nvSpPr>
          <p:cNvPr id="3" name="Content Placeholder 2"/>
          <p:cNvSpPr>
            <a:spLocks noGrp="1"/>
          </p:cNvSpPr>
          <p:nvPr>
            <p:ph idx="1"/>
          </p:nvPr>
        </p:nvSpPr>
        <p:spPr/>
        <p:txBody>
          <a:bodyPr>
            <a:normAutofit fontScale="85000" lnSpcReduction="20000"/>
          </a:bodyPr>
          <a:lstStyle/>
          <a:p>
            <a:r>
              <a:rPr lang="en-US" b="0" dirty="0"/>
              <a:t>When you click on a chart, three tabs - the </a:t>
            </a:r>
            <a:r>
              <a:rPr lang="en-US" dirty="0"/>
              <a:t>Design</a:t>
            </a:r>
            <a:r>
              <a:rPr lang="en-US" b="0" dirty="0"/>
              <a:t>, </a:t>
            </a:r>
            <a:r>
              <a:rPr lang="en-US" dirty="0"/>
              <a:t>Layout</a:t>
            </a:r>
            <a:r>
              <a:rPr lang="en-US" b="0" dirty="0"/>
              <a:t>, and </a:t>
            </a:r>
            <a:r>
              <a:rPr lang="en-US" dirty="0"/>
              <a:t>Format</a:t>
            </a:r>
            <a:r>
              <a:rPr lang="en-US" b="0" dirty="0"/>
              <a:t> tabs are added to the ribbon under the title of </a:t>
            </a:r>
            <a:r>
              <a:rPr lang="en-US" dirty="0"/>
              <a:t>Chart </a:t>
            </a:r>
            <a:r>
              <a:rPr lang="en-US" dirty="0" smtClean="0"/>
              <a:t>Tools</a:t>
            </a:r>
            <a:r>
              <a:rPr lang="en-US" b="0" dirty="0" smtClean="0"/>
              <a:t>.</a:t>
            </a:r>
          </a:p>
          <a:p>
            <a:endParaRPr lang="en-US" b="0" dirty="0"/>
          </a:p>
          <a:p>
            <a:endParaRPr lang="en-US" b="0" dirty="0" smtClean="0"/>
          </a:p>
          <a:p>
            <a:endParaRPr lang="en-US" b="0" dirty="0"/>
          </a:p>
          <a:p>
            <a:endParaRPr lang="en-US" b="0" dirty="0" smtClean="0"/>
          </a:p>
          <a:p>
            <a:endParaRPr lang="en-US" b="0" dirty="0"/>
          </a:p>
          <a:p>
            <a:endParaRPr lang="en-US" b="0" dirty="0" smtClean="0"/>
          </a:p>
          <a:p>
            <a:pPr>
              <a:buFont typeface="+mj-lt"/>
              <a:buAutoNum type="arabicPeriod"/>
            </a:pPr>
            <a:endParaRPr lang="en-US" b="0" dirty="0" smtClean="0"/>
          </a:p>
          <a:p>
            <a:pPr>
              <a:buFont typeface="+mj-lt"/>
              <a:buAutoNum type="arabicPeriod"/>
            </a:pPr>
            <a:r>
              <a:rPr lang="en-US" b="0" dirty="0" smtClean="0"/>
              <a:t>Click on Chart Styles – Style 3 as seen in the above image.</a:t>
            </a:r>
          </a:p>
          <a:p>
            <a:pPr>
              <a:buFont typeface="+mj-lt"/>
              <a:buAutoNum type="arabicPeriod"/>
            </a:pPr>
            <a:r>
              <a:rPr lang="en-US" b="0" dirty="0" smtClean="0"/>
              <a:t>Click </a:t>
            </a:r>
            <a:r>
              <a:rPr lang="en-US" b="0" dirty="0"/>
              <a:t>on the </a:t>
            </a:r>
            <a:r>
              <a:rPr lang="en-US" dirty="0"/>
              <a:t>Layout</a:t>
            </a:r>
            <a:r>
              <a:rPr lang="en-US" b="0" dirty="0"/>
              <a:t> </a:t>
            </a:r>
            <a:r>
              <a:rPr lang="en-US" b="0" dirty="0" smtClean="0"/>
              <a:t>tab, then click </a:t>
            </a:r>
            <a:r>
              <a:rPr lang="en-US" b="0" dirty="0"/>
              <a:t>on </a:t>
            </a:r>
            <a:r>
              <a:rPr lang="en-US" dirty="0"/>
              <a:t>Chart Title </a:t>
            </a:r>
            <a:r>
              <a:rPr lang="en-US" b="0" dirty="0" smtClean="0"/>
              <a:t>-&gt; </a:t>
            </a:r>
            <a:r>
              <a:rPr lang="en-US" dirty="0" smtClean="0"/>
              <a:t>Above Chart</a:t>
            </a:r>
            <a:r>
              <a:rPr lang="en-US" b="0" dirty="0" smtClean="0"/>
              <a:t>.</a:t>
            </a:r>
          </a:p>
          <a:p>
            <a:pPr>
              <a:buFont typeface="+mj-lt"/>
              <a:buAutoNum type="arabicPeriod"/>
            </a:pPr>
            <a:r>
              <a:rPr lang="en-US" b="0" dirty="0"/>
              <a:t>Type in the title </a:t>
            </a:r>
            <a:r>
              <a:rPr lang="en-US" dirty="0" smtClean="0"/>
              <a:t>2003 </a:t>
            </a:r>
            <a:r>
              <a:rPr lang="en-US" dirty="0"/>
              <a:t>- 05 Income </a:t>
            </a:r>
            <a:r>
              <a:rPr lang="en-US" dirty="0" smtClean="0"/>
              <a:t>Summary</a:t>
            </a:r>
            <a:r>
              <a:rPr lang="en-US" b="0" dirty="0"/>
              <a:t>.</a:t>
            </a:r>
            <a:r>
              <a:rPr lang="en-US" dirty="0"/>
              <a:t/>
            </a:r>
            <a:br>
              <a:rPr lang="en-US" dirty="0"/>
            </a:br>
            <a:r>
              <a:rPr lang="en-US" dirty="0"/>
              <a:t/>
            </a:r>
            <a:br>
              <a:rPr lang="en-US" dirty="0"/>
            </a:br>
            <a:endParaRPr lang="en-US" dirty="0"/>
          </a:p>
          <a:p>
            <a:pPr>
              <a:buFont typeface="+mj-lt"/>
              <a:buAutoNum type="arabicPeriod"/>
            </a:pPr>
            <a:endParaRPr lang="en-US" b="0" dirty="0" smtClean="0"/>
          </a:p>
          <a:p>
            <a:pPr algn="ctr"/>
            <a:endParaRPr lang="en-US" b="0" dirty="0"/>
          </a:p>
        </p:txBody>
      </p:sp>
      <p:sp>
        <p:nvSpPr>
          <p:cNvPr id="4" name="Footer Placeholder 3"/>
          <p:cNvSpPr>
            <a:spLocks noGrp="1"/>
          </p:cNvSpPr>
          <p:nvPr>
            <p:ph type="ftr" sz="quarter" idx="11"/>
          </p:nvPr>
        </p:nvSpPr>
        <p:spPr/>
        <p:txBody>
          <a:bodyPr/>
          <a:lstStyle/>
          <a:p>
            <a:r>
              <a:rPr lang="en-US" smtClean="0"/>
              <a:t>Created for UMSL ISS by Clint Sharp</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1760" y="1676400"/>
            <a:ext cx="3800475" cy="1600200"/>
          </a:xfrm>
          <a:prstGeom prst="rect">
            <a:avLst/>
          </a:prstGeom>
        </p:spPr>
      </p:pic>
    </p:spTree>
    <p:extLst>
      <p:ext uri="{BB962C8B-B14F-4D97-AF65-F5344CB8AC3E}">
        <p14:creationId xmlns:p14="http://schemas.microsoft.com/office/powerpoint/2010/main" val="12608732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formatting a Bar Chart</a:t>
            </a:r>
          </a:p>
        </p:txBody>
      </p:sp>
      <p:sp>
        <p:nvSpPr>
          <p:cNvPr id="3" name="Content Placeholder 2"/>
          <p:cNvSpPr>
            <a:spLocks noGrp="1"/>
          </p:cNvSpPr>
          <p:nvPr>
            <p:ph idx="1"/>
          </p:nvPr>
        </p:nvSpPr>
        <p:spPr/>
        <p:txBody>
          <a:bodyPr/>
          <a:lstStyle/>
          <a:p>
            <a:r>
              <a:rPr lang="en-US" b="0" dirty="0" smtClean="0"/>
              <a:t>And this is what you should see:</a:t>
            </a:r>
          </a:p>
          <a:p>
            <a:pPr algn="ctr"/>
            <a:endParaRPr lang="en-US" b="0" dirty="0"/>
          </a:p>
        </p:txBody>
      </p:sp>
      <p:sp>
        <p:nvSpPr>
          <p:cNvPr id="4" name="Footer Placeholder 3"/>
          <p:cNvSpPr>
            <a:spLocks noGrp="1"/>
          </p:cNvSpPr>
          <p:nvPr>
            <p:ph type="ftr" sz="quarter" idx="11"/>
          </p:nvPr>
        </p:nvSpPr>
        <p:spPr/>
        <p:txBody>
          <a:bodyPr/>
          <a:lstStyle/>
          <a:p>
            <a:r>
              <a:rPr lang="en-US" smtClean="0"/>
              <a:t>Created for UMSL ISS by Clint Sharp</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676400"/>
            <a:ext cx="7924800" cy="3152775"/>
          </a:xfrm>
          <a:prstGeom prst="rect">
            <a:avLst/>
          </a:prstGeom>
        </p:spPr>
      </p:pic>
    </p:spTree>
    <p:extLst>
      <p:ext uri="{BB962C8B-B14F-4D97-AF65-F5344CB8AC3E}">
        <p14:creationId xmlns:p14="http://schemas.microsoft.com/office/powerpoint/2010/main" val="9437776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formatting a Bar Chart</a:t>
            </a:r>
          </a:p>
        </p:txBody>
      </p:sp>
      <p:sp>
        <p:nvSpPr>
          <p:cNvPr id="3" name="Content Placeholder 2"/>
          <p:cNvSpPr>
            <a:spLocks noGrp="1"/>
          </p:cNvSpPr>
          <p:nvPr>
            <p:ph idx="1"/>
          </p:nvPr>
        </p:nvSpPr>
        <p:spPr/>
        <p:txBody>
          <a:bodyPr/>
          <a:lstStyle/>
          <a:p>
            <a:pPr>
              <a:buFont typeface="+mj-lt"/>
              <a:buAutoNum type="arabicPeriod"/>
            </a:pPr>
            <a:r>
              <a:rPr lang="en-US" b="0" dirty="0" smtClean="0"/>
              <a:t>Click on the chart title then highlight the text.</a:t>
            </a:r>
          </a:p>
          <a:p>
            <a:pPr>
              <a:buFont typeface="+mj-lt"/>
              <a:buAutoNum type="arabicPeriod"/>
            </a:pPr>
            <a:r>
              <a:rPr lang="en-US" b="0" dirty="0"/>
              <a:t>Click on the Format ribbon tab</a:t>
            </a:r>
            <a:r>
              <a:rPr lang="en-US" b="0" dirty="0" smtClean="0"/>
              <a:t>.</a:t>
            </a:r>
          </a:p>
          <a:p>
            <a:pPr>
              <a:buFont typeface="+mj-lt"/>
              <a:buAutoNum type="arabicPeriod"/>
            </a:pPr>
            <a:r>
              <a:rPr lang="en-US" b="0" dirty="0"/>
              <a:t>Choose </a:t>
            </a:r>
            <a:r>
              <a:rPr lang="en-US" dirty="0"/>
              <a:t>Text Effects</a:t>
            </a:r>
            <a:r>
              <a:rPr lang="en-US" b="0" dirty="0"/>
              <a:t> </a:t>
            </a:r>
            <a:r>
              <a:rPr lang="en-US" b="0" dirty="0" smtClean="0"/>
              <a:t>-&gt; </a:t>
            </a:r>
            <a:r>
              <a:rPr lang="en-US" dirty="0"/>
              <a:t>Shadow</a:t>
            </a:r>
            <a:r>
              <a:rPr lang="en-US" b="0" dirty="0"/>
              <a:t> </a:t>
            </a:r>
            <a:r>
              <a:rPr lang="en-US" b="0" dirty="0" smtClean="0"/>
              <a:t>-&gt; </a:t>
            </a:r>
            <a:r>
              <a:rPr lang="en-US" dirty="0" smtClean="0"/>
              <a:t>Outer</a:t>
            </a:r>
            <a:r>
              <a:rPr lang="en-US" b="0" dirty="0" smtClean="0"/>
              <a:t> -&gt; </a:t>
            </a:r>
            <a:r>
              <a:rPr lang="en-US" dirty="0" smtClean="0"/>
              <a:t>Offset </a:t>
            </a:r>
            <a:r>
              <a:rPr lang="en-US" dirty="0"/>
              <a:t>Right</a:t>
            </a:r>
            <a:r>
              <a:rPr lang="en-US" b="0" dirty="0" smtClean="0"/>
              <a:t>.</a:t>
            </a:r>
          </a:p>
          <a:p>
            <a:pPr marL="0" indent="0" algn="ctr"/>
            <a:endParaRPr lang="en-US" b="0" dirty="0"/>
          </a:p>
        </p:txBody>
      </p:sp>
      <p:sp>
        <p:nvSpPr>
          <p:cNvPr id="4" name="Footer Placeholder 3"/>
          <p:cNvSpPr>
            <a:spLocks noGrp="1"/>
          </p:cNvSpPr>
          <p:nvPr>
            <p:ph type="ftr" sz="quarter" idx="11"/>
          </p:nvPr>
        </p:nvSpPr>
        <p:spPr/>
        <p:txBody>
          <a:bodyPr/>
          <a:lstStyle/>
          <a:p>
            <a:r>
              <a:rPr lang="en-US" smtClean="0"/>
              <a:t>Created for UMSL ISS by Clint Sharp</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1" y="2209799"/>
            <a:ext cx="4038600" cy="2667001"/>
          </a:xfrm>
          <a:prstGeom prst="rect">
            <a:avLst/>
          </a:prstGeom>
        </p:spPr>
      </p:pic>
    </p:spTree>
    <p:extLst>
      <p:ext uri="{BB962C8B-B14F-4D97-AF65-F5344CB8AC3E}">
        <p14:creationId xmlns:p14="http://schemas.microsoft.com/office/powerpoint/2010/main" val="9558796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formatting a Bar Chart</a:t>
            </a:r>
          </a:p>
        </p:txBody>
      </p:sp>
      <p:sp>
        <p:nvSpPr>
          <p:cNvPr id="3" name="Content Placeholder 2"/>
          <p:cNvSpPr>
            <a:spLocks noGrp="1"/>
          </p:cNvSpPr>
          <p:nvPr>
            <p:ph idx="1"/>
          </p:nvPr>
        </p:nvSpPr>
        <p:spPr/>
        <p:txBody>
          <a:bodyPr/>
          <a:lstStyle/>
          <a:p>
            <a:pPr>
              <a:buFont typeface="+mj-lt"/>
              <a:buAutoNum type="arabicPeriod"/>
            </a:pPr>
            <a:r>
              <a:rPr lang="en-US" b="0" dirty="0" smtClean="0"/>
              <a:t>Click the Format tab under Chart Tools.</a:t>
            </a:r>
          </a:p>
          <a:p>
            <a:pPr>
              <a:buFont typeface="+mj-lt"/>
              <a:buAutoNum type="arabicPeriod"/>
            </a:pPr>
            <a:r>
              <a:rPr lang="en-US" b="0" dirty="0" smtClean="0"/>
              <a:t>Next click </a:t>
            </a:r>
            <a:r>
              <a:rPr lang="en-US" dirty="0" smtClean="0"/>
              <a:t>Shape Fill</a:t>
            </a:r>
            <a:r>
              <a:rPr lang="en-US" b="0" dirty="0" smtClean="0"/>
              <a:t> -&gt; </a:t>
            </a:r>
            <a:r>
              <a:rPr lang="en-US" dirty="0" smtClean="0"/>
              <a:t>Gradient</a:t>
            </a:r>
            <a:r>
              <a:rPr lang="en-US" b="0" dirty="0" smtClean="0"/>
              <a:t> -&gt; </a:t>
            </a:r>
            <a:r>
              <a:rPr lang="en-US" dirty="0" smtClean="0"/>
              <a:t>Variations</a:t>
            </a:r>
            <a:r>
              <a:rPr lang="en-US" b="0" dirty="0" smtClean="0"/>
              <a:t> -&gt; </a:t>
            </a:r>
            <a:r>
              <a:rPr lang="en-US" dirty="0" smtClean="0"/>
              <a:t>Linear Diagonal </a:t>
            </a:r>
            <a:r>
              <a:rPr lang="en-US" b="0" dirty="0" smtClean="0"/>
              <a:t>– </a:t>
            </a:r>
            <a:r>
              <a:rPr lang="en-US" dirty="0" smtClean="0"/>
              <a:t>Top Left to Bottom Right</a:t>
            </a:r>
            <a:r>
              <a:rPr lang="en-US" b="0" dirty="0" smtClean="0"/>
              <a:t>.</a:t>
            </a:r>
          </a:p>
          <a:p>
            <a:pPr marL="0" indent="0" algn="ctr"/>
            <a:endParaRPr lang="en-US" b="0" dirty="0"/>
          </a:p>
        </p:txBody>
      </p:sp>
      <p:sp>
        <p:nvSpPr>
          <p:cNvPr id="4" name="Footer Placeholder 3"/>
          <p:cNvSpPr>
            <a:spLocks noGrp="1"/>
          </p:cNvSpPr>
          <p:nvPr>
            <p:ph type="ftr" sz="quarter" idx="11"/>
          </p:nvPr>
        </p:nvSpPr>
        <p:spPr/>
        <p:txBody>
          <a:bodyPr/>
          <a:lstStyle/>
          <a:p>
            <a:r>
              <a:rPr lang="en-US" smtClean="0"/>
              <a:t>Created for UMSL ISS by Clint Sharp</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1" y="2057400"/>
            <a:ext cx="3276600" cy="2895600"/>
          </a:xfrm>
          <a:prstGeom prst="rect">
            <a:avLst/>
          </a:prstGeom>
        </p:spPr>
      </p:pic>
    </p:spTree>
    <p:extLst>
      <p:ext uri="{BB962C8B-B14F-4D97-AF65-F5344CB8AC3E}">
        <p14:creationId xmlns:p14="http://schemas.microsoft.com/office/powerpoint/2010/main" val="17379328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formatting a Bar Chart</a:t>
            </a:r>
          </a:p>
        </p:txBody>
      </p:sp>
      <p:sp>
        <p:nvSpPr>
          <p:cNvPr id="3" name="Content Placeholder 2"/>
          <p:cNvSpPr>
            <a:spLocks noGrp="1"/>
          </p:cNvSpPr>
          <p:nvPr>
            <p:ph idx="1"/>
          </p:nvPr>
        </p:nvSpPr>
        <p:spPr/>
        <p:txBody>
          <a:bodyPr/>
          <a:lstStyle/>
          <a:p>
            <a:r>
              <a:rPr lang="en-US" b="0" dirty="0" smtClean="0"/>
              <a:t>This is what your chart should look like now:</a:t>
            </a:r>
          </a:p>
          <a:p>
            <a:pPr algn="ctr"/>
            <a:endParaRPr lang="en-US" b="0" dirty="0"/>
          </a:p>
        </p:txBody>
      </p:sp>
      <p:sp>
        <p:nvSpPr>
          <p:cNvPr id="4" name="Footer Placeholder 3"/>
          <p:cNvSpPr>
            <a:spLocks noGrp="1"/>
          </p:cNvSpPr>
          <p:nvPr>
            <p:ph type="ftr" sz="quarter" idx="11"/>
          </p:nvPr>
        </p:nvSpPr>
        <p:spPr/>
        <p:txBody>
          <a:bodyPr/>
          <a:lstStyle/>
          <a:p>
            <a:r>
              <a:rPr lang="en-US" smtClean="0"/>
              <a:t>Created for UMSL ISS by Clint Sharp</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960" y="1600200"/>
            <a:ext cx="7896225" cy="3286125"/>
          </a:xfrm>
          <a:prstGeom prst="rect">
            <a:avLst/>
          </a:prstGeom>
        </p:spPr>
      </p:pic>
    </p:spTree>
    <p:extLst>
      <p:ext uri="{BB962C8B-B14F-4D97-AF65-F5344CB8AC3E}">
        <p14:creationId xmlns:p14="http://schemas.microsoft.com/office/powerpoint/2010/main" val="37530124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formatting a Bar Chart</a:t>
            </a:r>
          </a:p>
        </p:txBody>
      </p:sp>
      <p:sp>
        <p:nvSpPr>
          <p:cNvPr id="3" name="Content Placeholder 2"/>
          <p:cNvSpPr>
            <a:spLocks noGrp="1"/>
          </p:cNvSpPr>
          <p:nvPr>
            <p:ph idx="1"/>
          </p:nvPr>
        </p:nvSpPr>
        <p:spPr/>
        <p:txBody>
          <a:bodyPr/>
          <a:lstStyle/>
          <a:p>
            <a:r>
              <a:rPr lang="en-US" b="0" dirty="0" smtClean="0"/>
              <a:t>To change the color of the gridlines, click the </a:t>
            </a:r>
            <a:r>
              <a:rPr lang="en-US" dirty="0" smtClean="0"/>
              <a:t>Layout</a:t>
            </a:r>
            <a:r>
              <a:rPr lang="en-US" b="0" dirty="0" smtClean="0"/>
              <a:t> Tab under </a:t>
            </a:r>
            <a:r>
              <a:rPr lang="en-US" dirty="0" smtClean="0"/>
              <a:t>Chart Tools </a:t>
            </a:r>
            <a:r>
              <a:rPr lang="en-US" b="0" dirty="0" smtClean="0"/>
              <a:t>on the ribbon.</a:t>
            </a:r>
          </a:p>
          <a:p>
            <a:pPr>
              <a:buFont typeface="+mj-lt"/>
              <a:buAutoNum type="arabicPeriod"/>
            </a:pPr>
            <a:r>
              <a:rPr lang="en-US" dirty="0" smtClean="0"/>
              <a:t>Click Gridlines</a:t>
            </a:r>
            <a:r>
              <a:rPr lang="en-US" b="0" dirty="0" smtClean="0"/>
              <a:t> -&gt; </a:t>
            </a:r>
            <a:r>
              <a:rPr lang="en-US" dirty="0" smtClean="0"/>
              <a:t>Primary Horizontal Gridlines</a:t>
            </a:r>
            <a:r>
              <a:rPr lang="en-US" b="0" dirty="0" smtClean="0"/>
              <a:t> -&gt; </a:t>
            </a:r>
            <a:r>
              <a:rPr lang="en-US" dirty="0" smtClean="0"/>
              <a:t>More Primary Gridline Options…</a:t>
            </a:r>
          </a:p>
          <a:p>
            <a:pPr marL="0" indent="0" algn="ctr"/>
            <a:endParaRPr lang="en-US" b="0" dirty="0"/>
          </a:p>
        </p:txBody>
      </p:sp>
      <p:sp>
        <p:nvSpPr>
          <p:cNvPr id="4" name="Footer Placeholder 3"/>
          <p:cNvSpPr>
            <a:spLocks noGrp="1"/>
          </p:cNvSpPr>
          <p:nvPr>
            <p:ph type="ftr" sz="quarter" idx="11"/>
          </p:nvPr>
        </p:nvSpPr>
        <p:spPr/>
        <p:txBody>
          <a:bodyPr/>
          <a:lstStyle/>
          <a:p>
            <a:r>
              <a:rPr lang="en-US" smtClean="0"/>
              <a:t>Created for UMSL ISS by Clint Sharp</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2133599"/>
            <a:ext cx="4572000" cy="2819401"/>
          </a:xfrm>
          <a:prstGeom prst="rect">
            <a:avLst/>
          </a:prstGeom>
        </p:spPr>
      </p:pic>
    </p:spTree>
    <p:extLst>
      <p:ext uri="{BB962C8B-B14F-4D97-AF65-F5344CB8AC3E}">
        <p14:creationId xmlns:p14="http://schemas.microsoft.com/office/powerpoint/2010/main" val="238641113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formatting a Bar Chart</a:t>
            </a:r>
          </a:p>
        </p:txBody>
      </p:sp>
      <p:sp>
        <p:nvSpPr>
          <p:cNvPr id="3" name="Content Placeholder 2"/>
          <p:cNvSpPr>
            <a:spLocks noGrp="1"/>
          </p:cNvSpPr>
          <p:nvPr>
            <p:ph idx="1"/>
          </p:nvPr>
        </p:nvSpPr>
        <p:spPr/>
        <p:txBody>
          <a:bodyPr/>
          <a:lstStyle/>
          <a:p>
            <a:pPr>
              <a:buFont typeface="+mj-lt"/>
              <a:buAutoNum type="arabicPeriod" startAt="2"/>
            </a:pPr>
            <a:r>
              <a:rPr lang="en-US" b="0" dirty="0"/>
              <a:t>Choose </a:t>
            </a:r>
            <a:r>
              <a:rPr lang="en-US" dirty="0"/>
              <a:t>Line Color </a:t>
            </a:r>
            <a:r>
              <a:rPr lang="en-US" b="0" dirty="0"/>
              <a:t>&gt; </a:t>
            </a:r>
            <a:r>
              <a:rPr lang="en-US" dirty="0"/>
              <a:t>Solid Line </a:t>
            </a:r>
            <a:r>
              <a:rPr lang="en-US" b="0" dirty="0"/>
              <a:t>and set the line color to </a:t>
            </a:r>
            <a:r>
              <a:rPr lang="en-US" b="0" dirty="0" smtClean="0"/>
              <a:t>white from the dropdown box. Then click close.</a:t>
            </a:r>
          </a:p>
          <a:p>
            <a:pPr marL="0" indent="0" algn="ctr"/>
            <a:r>
              <a:rPr lang="en-US" dirty="0"/>
              <a:t/>
            </a:r>
            <a:br>
              <a:rPr lang="en-US" dirty="0"/>
            </a:br>
            <a:r>
              <a:rPr lang="en-US" dirty="0"/>
              <a:t/>
            </a:r>
            <a:br>
              <a:rPr lang="en-US" dirty="0"/>
            </a:br>
            <a:endParaRPr lang="en-US" dirty="0"/>
          </a:p>
        </p:txBody>
      </p:sp>
      <p:sp>
        <p:nvSpPr>
          <p:cNvPr id="4" name="Footer Placeholder 3"/>
          <p:cNvSpPr>
            <a:spLocks noGrp="1"/>
          </p:cNvSpPr>
          <p:nvPr>
            <p:ph type="ftr" sz="quarter" idx="11"/>
          </p:nvPr>
        </p:nvSpPr>
        <p:spPr/>
        <p:txBody>
          <a:bodyPr/>
          <a:lstStyle/>
          <a:p>
            <a:r>
              <a:rPr lang="en-US" smtClean="0"/>
              <a:t>Created for UMSL ISS by Clint Sharp</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1524000"/>
            <a:ext cx="3895725" cy="3429000"/>
          </a:xfrm>
          <a:prstGeom prst="rect">
            <a:avLst/>
          </a:prstGeom>
        </p:spPr>
      </p:pic>
    </p:spTree>
    <p:extLst>
      <p:ext uri="{BB962C8B-B14F-4D97-AF65-F5344CB8AC3E}">
        <p14:creationId xmlns:p14="http://schemas.microsoft.com/office/powerpoint/2010/main" val="33409127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formatting a Bar Chart</a:t>
            </a:r>
          </a:p>
        </p:txBody>
      </p:sp>
      <p:sp>
        <p:nvSpPr>
          <p:cNvPr id="3" name="Content Placeholder 2"/>
          <p:cNvSpPr>
            <a:spLocks noGrp="1"/>
          </p:cNvSpPr>
          <p:nvPr>
            <p:ph idx="1"/>
          </p:nvPr>
        </p:nvSpPr>
        <p:spPr/>
        <p:txBody>
          <a:bodyPr/>
          <a:lstStyle/>
          <a:p>
            <a:pPr>
              <a:buFont typeface="+mj-lt"/>
              <a:buAutoNum type="arabicPeriod" startAt="3"/>
            </a:pPr>
            <a:r>
              <a:rPr lang="en-US" b="0" dirty="0" smtClean="0"/>
              <a:t>Click </a:t>
            </a:r>
            <a:r>
              <a:rPr lang="en-US" dirty="0" smtClean="0"/>
              <a:t>Axes</a:t>
            </a:r>
            <a:r>
              <a:rPr lang="en-US" b="0" dirty="0" smtClean="0"/>
              <a:t> -&gt; </a:t>
            </a:r>
            <a:r>
              <a:rPr lang="en-US" dirty="0" smtClean="0"/>
              <a:t>Primary Vertical Axis </a:t>
            </a:r>
            <a:r>
              <a:rPr lang="en-US" b="0" dirty="0" smtClean="0"/>
              <a:t>-&gt; </a:t>
            </a:r>
            <a:r>
              <a:rPr lang="en-US" dirty="0" smtClean="0"/>
              <a:t>More Primary Vertical Axis Options…</a:t>
            </a:r>
          </a:p>
          <a:p>
            <a:pPr>
              <a:buFont typeface="+mj-lt"/>
              <a:buAutoNum type="arabicPeriod" startAt="3"/>
            </a:pPr>
            <a:r>
              <a:rPr lang="en-US" b="0" dirty="0" smtClean="0"/>
              <a:t>After the </a:t>
            </a:r>
            <a:r>
              <a:rPr lang="en-US" dirty="0" smtClean="0"/>
              <a:t>Format Axis </a:t>
            </a:r>
            <a:r>
              <a:rPr lang="en-US" b="0" dirty="0" smtClean="0"/>
              <a:t>menu pops up, click </a:t>
            </a:r>
            <a:r>
              <a:rPr lang="en-US" dirty="0" smtClean="0"/>
              <a:t>Line Color </a:t>
            </a:r>
            <a:r>
              <a:rPr lang="en-US" b="0" dirty="0" smtClean="0"/>
              <a:t>-&gt; </a:t>
            </a:r>
            <a:r>
              <a:rPr lang="en-US" dirty="0" smtClean="0"/>
              <a:t>No Line</a:t>
            </a:r>
            <a:r>
              <a:rPr lang="en-US" b="0" dirty="0" smtClean="0"/>
              <a:t>.</a:t>
            </a:r>
          </a:p>
          <a:p>
            <a:pPr marL="0" indent="0" algn="ctr"/>
            <a:endParaRPr lang="en-US" dirty="0"/>
          </a:p>
        </p:txBody>
      </p:sp>
      <p:sp>
        <p:nvSpPr>
          <p:cNvPr id="4" name="Footer Placeholder 3"/>
          <p:cNvSpPr>
            <a:spLocks noGrp="1"/>
          </p:cNvSpPr>
          <p:nvPr>
            <p:ph type="ftr" sz="quarter" idx="11"/>
          </p:nvPr>
        </p:nvSpPr>
        <p:spPr/>
        <p:txBody>
          <a:bodyPr/>
          <a:lstStyle/>
          <a:p>
            <a:r>
              <a:rPr lang="en-US" smtClean="0"/>
              <a:t>Created for UMSL ISS by Clint Sharp</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1905000"/>
            <a:ext cx="3352800" cy="3048000"/>
          </a:xfrm>
          <a:prstGeom prst="rect">
            <a:avLst/>
          </a:prstGeom>
        </p:spPr>
      </p:pic>
    </p:spTree>
    <p:extLst>
      <p:ext uri="{BB962C8B-B14F-4D97-AF65-F5344CB8AC3E}">
        <p14:creationId xmlns:p14="http://schemas.microsoft.com/office/powerpoint/2010/main" val="15833994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formatting a Bar Chart</a:t>
            </a:r>
          </a:p>
        </p:txBody>
      </p:sp>
      <p:sp>
        <p:nvSpPr>
          <p:cNvPr id="3" name="Content Placeholder 2"/>
          <p:cNvSpPr>
            <a:spLocks noGrp="1"/>
          </p:cNvSpPr>
          <p:nvPr>
            <p:ph idx="1"/>
          </p:nvPr>
        </p:nvSpPr>
        <p:spPr/>
        <p:txBody>
          <a:bodyPr/>
          <a:lstStyle/>
          <a:p>
            <a:r>
              <a:rPr lang="en-US" b="0" dirty="0" smtClean="0"/>
              <a:t>We are almost finished! The chart should look like the one below:</a:t>
            </a:r>
          </a:p>
          <a:p>
            <a:pPr algn="ctr"/>
            <a:endParaRPr lang="en-US" dirty="0"/>
          </a:p>
        </p:txBody>
      </p:sp>
      <p:sp>
        <p:nvSpPr>
          <p:cNvPr id="4" name="Footer Placeholder 3"/>
          <p:cNvSpPr>
            <a:spLocks noGrp="1"/>
          </p:cNvSpPr>
          <p:nvPr>
            <p:ph type="ftr" sz="quarter" idx="11"/>
          </p:nvPr>
        </p:nvSpPr>
        <p:spPr/>
        <p:txBody>
          <a:bodyPr/>
          <a:lstStyle/>
          <a:p>
            <a:r>
              <a:rPr lang="en-US" smtClean="0"/>
              <a:t>Created for UMSL ISS by Clint Sharp</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837" y="1862137"/>
            <a:ext cx="7934325" cy="3133725"/>
          </a:xfrm>
          <a:prstGeom prst="rect">
            <a:avLst/>
          </a:prstGeom>
        </p:spPr>
      </p:pic>
    </p:spTree>
    <p:extLst>
      <p:ext uri="{BB962C8B-B14F-4D97-AF65-F5344CB8AC3E}">
        <p14:creationId xmlns:p14="http://schemas.microsoft.com/office/powerpoint/2010/main" val="19182098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ribbon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371600"/>
            <a:ext cx="7521575" cy="705637"/>
          </a:xfrm>
        </p:spPr>
      </p:pic>
      <p:sp>
        <p:nvSpPr>
          <p:cNvPr id="5" name="TextBox 4"/>
          <p:cNvSpPr txBox="1"/>
          <p:nvPr/>
        </p:nvSpPr>
        <p:spPr>
          <a:xfrm>
            <a:off x="1828800" y="2514600"/>
            <a:ext cx="5486400" cy="923330"/>
          </a:xfrm>
          <a:prstGeom prst="rect">
            <a:avLst/>
          </a:prstGeom>
          <a:noFill/>
        </p:spPr>
        <p:txBody>
          <a:bodyPr wrap="square" rtlCol="0">
            <a:spAutoFit/>
          </a:bodyPr>
          <a:lstStyle/>
          <a:p>
            <a:r>
              <a:rPr lang="en-US" dirty="0" smtClean="0"/>
              <a:t>Data tab. This tab allows you to modify worksheets with large amounts of data by sorting and filtering as well as analyzing and grouping data.</a:t>
            </a:r>
            <a:endParaRPr lang="en-US" dirty="0"/>
          </a:p>
        </p:txBody>
      </p:sp>
      <p:sp>
        <p:nvSpPr>
          <p:cNvPr id="6" name="Footer Placeholder 5"/>
          <p:cNvSpPr>
            <a:spLocks noGrp="1"/>
          </p:cNvSpPr>
          <p:nvPr>
            <p:ph type="ftr" sz="quarter" idx="11"/>
          </p:nvPr>
        </p:nvSpPr>
        <p:spPr/>
        <p:txBody>
          <a:bodyPr/>
          <a:lstStyle/>
          <a:p>
            <a:r>
              <a:rPr lang="en-US" dirty="0" smtClean="0"/>
              <a:t>Created for UMSL ISS by Clint Sharp</a:t>
            </a:r>
            <a:endParaRPr lang="en-US" dirty="0"/>
          </a:p>
        </p:txBody>
      </p:sp>
    </p:spTree>
    <p:extLst>
      <p:ext uri="{BB962C8B-B14F-4D97-AF65-F5344CB8AC3E}">
        <p14:creationId xmlns:p14="http://schemas.microsoft.com/office/powerpoint/2010/main" val="350015708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formatting a Bar Chart</a:t>
            </a:r>
          </a:p>
        </p:txBody>
      </p:sp>
      <p:sp>
        <p:nvSpPr>
          <p:cNvPr id="3" name="Content Placeholder 2"/>
          <p:cNvSpPr>
            <a:spLocks noGrp="1"/>
          </p:cNvSpPr>
          <p:nvPr>
            <p:ph idx="1"/>
          </p:nvPr>
        </p:nvSpPr>
        <p:spPr/>
        <p:txBody>
          <a:bodyPr/>
          <a:lstStyle/>
          <a:p>
            <a:r>
              <a:rPr lang="en-US" b="0" dirty="0" smtClean="0"/>
              <a:t>The chart floor needs to be colored so click </a:t>
            </a:r>
            <a:r>
              <a:rPr lang="en-US" dirty="0" smtClean="0"/>
              <a:t>Layout</a:t>
            </a:r>
            <a:r>
              <a:rPr lang="en-US" b="0" dirty="0" smtClean="0"/>
              <a:t> tab under </a:t>
            </a:r>
            <a:r>
              <a:rPr lang="en-US" dirty="0" smtClean="0"/>
              <a:t>Chart Tools </a:t>
            </a:r>
            <a:r>
              <a:rPr lang="en-US" b="0" dirty="0" smtClean="0"/>
              <a:t>on the Ribbon.</a:t>
            </a:r>
          </a:p>
          <a:p>
            <a:pPr>
              <a:buFont typeface="+mj-lt"/>
              <a:buAutoNum type="arabicPeriod"/>
            </a:pPr>
            <a:r>
              <a:rPr lang="en-US" b="0" dirty="0" smtClean="0"/>
              <a:t>Click </a:t>
            </a:r>
            <a:r>
              <a:rPr lang="en-US" dirty="0" smtClean="0"/>
              <a:t>Chart Floor</a:t>
            </a:r>
            <a:r>
              <a:rPr lang="en-US" b="0" dirty="0" smtClean="0"/>
              <a:t> -&gt; </a:t>
            </a:r>
            <a:r>
              <a:rPr lang="en-US" dirty="0" smtClean="0"/>
              <a:t>More Floor Options </a:t>
            </a:r>
            <a:r>
              <a:rPr lang="en-US" b="0" dirty="0" smtClean="0"/>
              <a:t>-&gt; </a:t>
            </a:r>
            <a:r>
              <a:rPr lang="en-US" dirty="0" smtClean="0"/>
              <a:t>Fill</a:t>
            </a:r>
            <a:r>
              <a:rPr lang="en-US" b="0" dirty="0" smtClean="0"/>
              <a:t> -&gt; </a:t>
            </a:r>
            <a:r>
              <a:rPr lang="en-US" dirty="0" smtClean="0"/>
              <a:t>Solid Fill </a:t>
            </a:r>
            <a:r>
              <a:rPr lang="en-US" b="0" dirty="0" smtClean="0"/>
              <a:t>-&gt; </a:t>
            </a:r>
            <a:r>
              <a:rPr lang="en-US" dirty="0" smtClean="0"/>
              <a:t>Close</a:t>
            </a:r>
            <a:r>
              <a:rPr lang="en-US" b="0" dirty="0" smtClean="0"/>
              <a:t>. Now your chart should look like…</a:t>
            </a:r>
          </a:p>
        </p:txBody>
      </p:sp>
      <p:sp>
        <p:nvSpPr>
          <p:cNvPr id="4" name="Footer Placeholder 3"/>
          <p:cNvSpPr>
            <a:spLocks noGrp="1"/>
          </p:cNvSpPr>
          <p:nvPr>
            <p:ph type="ftr" sz="quarter" idx="11"/>
          </p:nvPr>
        </p:nvSpPr>
        <p:spPr/>
        <p:txBody>
          <a:bodyPr/>
          <a:lstStyle/>
          <a:p>
            <a:r>
              <a:rPr lang="en-US" smtClean="0"/>
              <a:t>Created for UMSL ISS by Clint Sharp</a:t>
            </a:r>
            <a:endParaRPr lang="en-US" dirty="0"/>
          </a:p>
        </p:txBody>
      </p:sp>
    </p:spTree>
    <p:extLst>
      <p:ext uri="{BB962C8B-B14F-4D97-AF65-F5344CB8AC3E}">
        <p14:creationId xmlns:p14="http://schemas.microsoft.com/office/powerpoint/2010/main" val="226823240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formatting a Bar Chart</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4990" y="1100138"/>
            <a:ext cx="5436245" cy="3579812"/>
          </a:xfrm>
        </p:spPr>
      </p:pic>
      <p:sp>
        <p:nvSpPr>
          <p:cNvPr id="4" name="Footer Placeholder 3"/>
          <p:cNvSpPr>
            <a:spLocks noGrp="1"/>
          </p:cNvSpPr>
          <p:nvPr>
            <p:ph type="ftr" sz="quarter" idx="11"/>
          </p:nvPr>
        </p:nvSpPr>
        <p:spPr/>
        <p:txBody>
          <a:bodyPr/>
          <a:lstStyle/>
          <a:p>
            <a:r>
              <a:rPr lang="en-US" smtClean="0"/>
              <a:t>Created for UMSL ISS by Clint Sharp</a:t>
            </a:r>
            <a:endParaRPr lang="en-US" dirty="0"/>
          </a:p>
        </p:txBody>
      </p:sp>
    </p:spTree>
    <p:extLst>
      <p:ext uri="{BB962C8B-B14F-4D97-AF65-F5344CB8AC3E}">
        <p14:creationId xmlns:p14="http://schemas.microsoft.com/office/powerpoint/2010/main" val="426853616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formatting a Bar Chart</a:t>
            </a:r>
          </a:p>
        </p:txBody>
      </p:sp>
      <p:sp>
        <p:nvSpPr>
          <p:cNvPr id="3" name="Content Placeholder 2"/>
          <p:cNvSpPr>
            <a:spLocks noGrp="1"/>
          </p:cNvSpPr>
          <p:nvPr>
            <p:ph idx="1"/>
          </p:nvPr>
        </p:nvSpPr>
        <p:spPr/>
        <p:txBody>
          <a:bodyPr/>
          <a:lstStyle/>
          <a:p>
            <a:r>
              <a:rPr lang="en-US" b="0" dirty="0" smtClean="0"/>
              <a:t>The last thing that needs to be done is applying a 3-d </a:t>
            </a:r>
            <a:r>
              <a:rPr lang="en-US" b="0" dirty="0"/>
              <a:t>rotation to the chart </a:t>
            </a:r>
            <a:r>
              <a:rPr lang="en-US" b="0" dirty="0" smtClean="0"/>
              <a:t>.</a:t>
            </a:r>
          </a:p>
          <a:p>
            <a:pPr>
              <a:buFont typeface="+mj-lt"/>
              <a:buAutoNum type="arabicPeriod"/>
            </a:pPr>
            <a:r>
              <a:rPr lang="en-US" b="0" dirty="0" smtClean="0"/>
              <a:t>Click </a:t>
            </a:r>
            <a:r>
              <a:rPr lang="en-US" dirty="0"/>
              <a:t>Layout</a:t>
            </a:r>
            <a:r>
              <a:rPr lang="en-US" b="0" dirty="0"/>
              <a:t> tab under </a:t>
            </a:r>
            <a:r>
              <a:rPr lang="en-US" dirty="0"/>
              <a:t>Chart Tools </a:t>
            </a:r>
            <a:r>
              <a:rPr lang="en-US" b="0" dirty="0"/>
              <a:t>on the Ribbon</a:t>
            </a:r>
            <a:r>
              <a:rPr lang="en-US" b="0" dirty="0" smtClean="0"/>
              <a:t>.</a:t>
            </a:r>
          </a:p>
          <a:p>
            <a:pPr>
              <a:buFont typeface="+mj-lt"/>
              <a:buAutoNum type="arabicPeriod"/>
            </a:pPr>
            <a:r>
              <a:rPr lang="en-US" b="0" dirty="0" smtClean="0"/>
              <a:t>Click 3-D Rotation then change the values in X: &amp; Y: to 50° and 20° respectively:</a:t>
            </a:r>
          </a:p>
          <a:p>
            <a:pPr marL="0" indent="0"/>
            <a:endParaRPr lang="en-US" b="0" dirty="0"/>
          </a:p>
        </p:txBody>
      </p:sp>
      <p:sp>
        <p:nvSpPr>
          <p:cNvPr id="4" name="Footer Placeholder 3"/>
          <p:cNvSpPr>
            <a:spLocks noGrp="1"/>
          </p:cNvSpPr>
          <p:nvPr>
            <p:ph type="ftr" sz="quarter" idx="11"/>
          </p:nvPr>
        </p:nvSpPr>
        <p:spPr/>
        <p:txBody>
          <a:bodyPr/>
          <a:lstStyle/>
          <a:p>
            <a:r>
              <a:rPr lang="en-US" smtClean="0"/>
              <a:t>Created for UMSL ISS by Clint Sharp</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2133600"/>
            <a:ext cx="3124200" cy="2819400"/>
          </a:xfrm>
          <a:prstGeom prst="rect">
            <a:avLst/>
          </a:prstGeom>
        </p:spPr>
      </p:pic>
    </p:spTree>
    <p:extLst>
      <p:ext uri="{BB962C8B-B14F-4D97-AF65-F5344CB8AC3E}">
        <p14:creationId xmlns:p14="http://schemas.microsoft.com/office/powerpoint/2010/main" val="99329523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b="0" dirty="0" smtClean="0"/>
              <a:t>There we have it! The chart is complete and it finally should look like:</a:t>
            </a:r>
          </a:p>
          <a:p>
            <a:endParaRPr lang="en-US" b="0" dirty="0"/>
          </a:p>
        </p:txBody>
      </p:sp>
      <p:sp>
        <p:nvSpPr>
          <p:cNvPr id="4" name="Footer Placeholder 3"/>
          <p:cNvSpPr>
            <a:spLocks noGrp="1"/>
          </p:cNvSpPr>
          <p:nvPr>
            <p:ph type="ftr" sz="quarter" idx="11"/>
          </p:nvPr>
        </p:nvSpPr>
        <p:spPr/>
        <p:txBody>
          <a:bodyPr/>
          <a:lstStyle/>
          <a:p>
            <a:r>
              <a:rPr lang="en-US" smtClean="0"/>
              <a:t>Created for UMSL ISS by Clint Sharp</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613069"/>
            <a:ext cx="8763000" cy="3263731"/>
          </a:xfrm>
          <a:prstGeom prst="rect">
            <a:avLst/>
          </a:prstGeom>
        </p:spPr>
      </p:pic>
    </p:spTree>
    <p:extLst>
      <p:ext uri="{BB962C8B-B14F-4D97-AF65-F5344CB8AC3E}">
        <p14:creationId xmlns:p14="http://schemas.microsoft.com/office/powerpoint/2010/main" val="170477367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lstStyle/>
          <a:p>
            <a:pPr algn="ctr"/>
            <a:endParaRPr lang="en-US" dirty="0" smtClean="0"/>
          </a:p>
          <a:p>
            <a:pPr algn="ctr"/>
            <a:endParaRPr lang="en-US" sz="1800" dirty="0" smtClean="0"/>
          </a:p>
          <a:p>
            <a:pPr algn="ctr"/>
            <a:endParaRPr lang="en-US" sz="1800" dirty="0"/>
          </a:p>
          <a:p>
            <a:pPr algn="ctr"/>
            <a:endParaRPr lang="en-US" sz="1800" dirty="0" smtClean="0"/>
          </a:p>
          <a:p>
            <a:pPr algn="ctr"/>
            <a:r>
              <a:rPr lang="en-US" sz="1800" dirty="0" smtClean="0"/>
              <a:t>REMEMBER!</a:t>
            </a:r>
          </a:p>
          <a:p>
            <a:pPr algn="ctr"/>
            <a:r>
              <a:rPr lang="en-US" sz="1800" dirty="0" smtClean="0"/>
              <a:t>ALWAYS SAVE YOUR WORK OFTEN.</a:t>
            </a:r>
            <a:endParaRPr lang="en-US" sz="1800" dirty="0"/>
          </a:p>
        </p:txBody>
      </p:sp>
      <p:sp>
        <p:nvSpPr>
          <p:cNvPr id="4" name="Footer Placeholder 3"/>
          <p:cNvSpPr>
            <a:spLocks noGrp="1"/>
          </p:cNvSpPr>
          <p:nvPr>
            <p:ph type="ftr" sz="quarter" idx="11"/>
          </p:nvPr>
        </p:nvSpPr>
        <p:spPr/>
        <p:txBody>
          <a:bodyPr/>
          <a:lstStyle/>
          <a:p>
            <a:r>
              <a:rPr lang="en-US" smtClean="0"/>
              <a:t>Created for UMSL ISS by Clint Sharp</a:t>
            </a:r>
            <a:endParaRPr lang="en-US" dirty="0"/>
          </a:p>
        </p:txBody>
      </p:sp>
    </p:spTree>
    <p:extLst>
      <p:ext uri="{BB962C8B-B14F-4D97-AF65-F5344CB8AC3E}">
        <p14:creationId xmlns:p14="http://schemas.microsoft.com/office/powerpoint/2010/main" val="2885524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ribbon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371600"/>
            <a:ext cx="7521575" cy="710864"/>
          </a:xfrm>
        </p:spPr>
      </p:pic>
      <p:sp>
        <p:nvSpPr>
          <p:cNvPr id="5" name="TextBox 4"/>
          <p:cNvSpPr txBox="1"/>
          <p:nvPr/>
        </p:nvSpPr>
        <p:spPr>
          <a:xfrm>
            <a:off x="1828800" y="2493526"/>
            <a:ext cx="5562600" cy="1477328"/>
          </a:xfrm>
          <a:prstGeom prst="rect">
            <a:avLst/>
          </a:prstGeom>
          <a:noFill/>
        </p:spPr>
        <p:txBody>
          <a:bodyPr wrap="square" rtlCol="0">
            <a:spAutoFit/>
          </a:bodyPr>
          <a:lstStyle/>
          <a:p>
            <a:r>
              <a:rPr lang="en-US" dirty="0"/>
              <a:t>This tab allows you to correct spelling and grammar issues as well as set up security protections. It also provides the track changes and notes feature providing the ability to make notes and changes someone’s document. </a:t>
            </a:r>
          </a:p>
        </p:txBody>
      </p:sp>
      <p:sp>
        <p:nvSpPr>
          <p:cNvPr id="6" name="Footer Placeholder 5"/>
          <p:cNvSpPr>
            <a:spLocks noGrp="1"/>
          </p:cNvSpPr>
          <p:nvPr>
            <p:ph type="ftr" sz="quarter" idx="11"/>
          </p:nvPr>
        </p:nvSpPr>
        <p:spPr/>
        <p:txBody>
          <a:bodyPr/>
          <a:lstStyle/>
          <a:p>
            <a:r>
              <a:rPr lang="en-US" dirty="0" smtClean="0"/>
              <a:t>Created for UMSL ISS by Clint Sharp</a:t>
            </a:r>
            <a:endParaRPr lang="en-US" dirty="0"/>
          </a:p>
        </p:txBody>
      </p:sp>
    </p:spTree>
    <p:extLst>
      <p:ext uri="{BB962C8B-B14F-4D97-AF65-F5344CB8AC3E}">
        <p14:creationId xmlns:p14="http://schemas.microsoft.com/office/powerpoint/2010/main" val="38319258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ribbon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295400"/>
            <a:ext cx="7521575" cy="710864"/>
          </a:xfrm>
        </p:spPr>
      </p:pic>
      <p:sp>
        <p:nvSpPr>
          <p:cNvPr id="5" name="TextBox 4"/>
          <p:cNvSpPr txBox="1"/>
          <p:nvPr/>
        </p:nvSpPr>
        <p:spPr>
          <a:xfrm>
            <a:off x="1828800" y="2438400"/>
            <a:ext cx="5486400" cy="923330"/>
          </a:xfrm>
          <a:prstGeom prst="rect">
            <a:avLst/>
          </a:prstGeom>
          <a:noFill/>
        </p:spPr>
        <p:txBody>
          <a:bodyPr wrap="square" rtlCol="0">
            <a:spAutoFit/>
          </a:bodyPr>
          <a:lstStyle/>
          <a:p>
            <a:r>
              <a:rPr lang="en-US" dirty="0"/>
              <a:t>This tab allows you to change the view of your document including freezing or splitting panes, viewing gridlines and hide cells. </a:t>
            </a:r>
          </a:p>
        </p:txBody>
      </p:sp>
      <p:sp>
        <p:nvSpPr>
          <p:cNvPr id="6" name="Footer Placeholder 5"/>
          <p:cNvSpPr>
            <a:spLocks noGrp="1"/>
          </p:cNvSpPr>
          <p:nvPr>
            <p:ph type="ftr" sz="quarter" idx="11"/>
          </p:nvPr>
        </p:nvSpPr>
        <p:spPr/>
        <p:txBody>
          <a:bodyPr/>
          <a:lstStyle/>
          <a:p>
            <a:r>
              <a:rPr lang="en-US" dirty="0" smtClean="0"/>
              <a:t>Created for UMSL ISS by Clint Sharp</a:t>
            </a:r>
            <a:endParaRPr lang="en-US" dirty="0"/>
          </a:p>
        </p:txBody>
      </p:sp>
    </p:spTree>
    <p:extLst>
      <p:ext uri="{BB962C8B-B14F-4D97-AF65-F5344CB8AC3E}">
        <p14:creationId xmlns:p14="http://schemas.microsoft.com/office/powerpoint/2010/main" val="15577784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new worksheet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066800"/>
            <a:ext cx="1828800" cy="3657600"/>
          </a:xfrm>
        </p:spPr>
      </p:pic>
      <p:sp>
        <p:nvSpPr>
          <p:cNvPr id="6" name="TextBox 5"/>
          <p:cNvSpPr txBox="1"/>
          <p:nvPr/>
        </p:nvSpPr>
        <p:spPr>
          <a:xfrm>
            <a:off x="3886200" y="1066800"/>
            <a:ext cx="3886200" cy="2308324"/>
          </a:xfrm>
          <a:prstGeom prst="rect">
            <a:avLst/>
          </a:prstGeom>
          <a:noFill/>
        </p:spPr>
        <p:txBody>
          <a:bodyPr wrap="square" rtlCol="0">
            <a:spAutoFit/>
          </a:bodyPr>
          <a:lstStyle/>
          <a:p>
            <a:r>
              <a:rPr lang="en-US" dirty="0"/>
              <a:t>When you open Excel, the default file is a workbook that consists of three spreadsheets.  We will be working with </a:t>
            </a:r>
            <a:r>
              <a:rPr lang="en-US" dirty="0" smtClean="0"/>
              <a:t>only the </a:t>
            </a:r>
            <a:r>
              <a:rPr lang="en-US" dirty="0"/>
              <a:t>first spreadsheet in the workbook.  Double-click on the “Sheet 1” tab at the bottom of the worksheet and rename it </a:t>
            </a:r>
            <a:r>
              <a:rPr lang="en-US" b="1" dirty="0"/>
              <a:t>GPA Calculator</a:t>
            </a:r>
            <a:r>
              <a:rPr lang="en-US" dirty="0"/>
              <a:t> to make it easy to identify.</a:t>
            </a:r>
          </a:p>
        </p:txBody>
      </p:sp>
      <p:sp>
        <p:nvSpPr>
          <p:cNvPr id="7" name="Footer Placeholder 6"/>
          <p:cNvSpPr>
            <a:spLocks noGrp="1"/>
          </p:cNvSpPr>
          <p:nvPr>
            <p:ph type="ftr" sz="quarter" idx="11"/>
          </p:nvPr>
        </p:nvSpPr>
        <p:spPr/>
        <p:txBody>
          <a:bodyPr/>
          <a:lstStyle/>
          <a:p>
            <a:r>
              <a:rPr lang="en-US" dirty="0" smtClean="0"/>
              <a:t>Created for UMSL ISS by Clint Sharp</a:t>
            </a:r>
            <a:endParaRPr lang="en-US" dirty="0"/>
          </a:p>
        </p:txBody>
      </p:sp>
    </p:spTree>
    <p:extLst>
      <p:ext uri="{BB962C8B-B14F-4D97-AF65-F5344CB8AC3E}">
        <p14:creationId xmlns:p14="http://schemas.microsoft.com/office/powerpoint/2010/main" val="39276557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924</TotalTime>
  <Words>2483</Words>
  <Application>Microsoft Office PowerPoint</Application>
  <PresentationFormat>On-screen Show (4:3)</PresentationFormat>
  <Paragraphs>289</Paragraphs>
  <Slides>64</Slides>
  <Notes>0</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Angles</vt:lpstr>
      <vt:lpstr>Office excel</vt:lpstr>
      <vt:lpstr>The ribbon</vt:lpstr>
      <vt:lpstr>The ribbon</vt:lpstr>
      <vt:lpstr>The ribbon</vt:lpstr>
      <vt:lpstr>The ribbon</vt:lpstr>
      <vt:lpstr>The ribbon</vt:lpstr>
      <vt:lpstr>The ribbon</vt:lpstr>
      <vt:lpstr>The ribbon</vt:lpstr>
      <vt:lpstr>Create a new worksheet</vt:lpstr>
      <vt:lpstr>Create a new worksheet</vt:lpstr>
      <vt:lpstr>Create a new worksheet</vt:lpstr>
      <vt:lpstr>Create a new worksheet</vt:lpstr>
      <vt:lpstr>Entering Information into the Worksheet with Current Date &amp; Time</vt:lpstr>
      <vt:lpstr>Entering Information into the Worksheet with Current Date &amp; Time</vt:lpstr>
      <vt:lpstr>Entering Information into the Worksheet with Current Date &amp; Time</vt:lpstr>
      <vt:lpstr>Entering Information into the Worksheet with Current Date &amp; Time</vt:lpstr>
      <vt:lpstr>Entering Information into the Worksheet with Current Date &amp; Time</vt:lpstr>
      <vt:lpstr>Entering Information into the Worksheet with Current Date &amp; Time</vt:lpstr>
      <vt:lpstr>Entering Information into the Worksheet with Current Date &amp; Time</vt:lpstr>
      <vt:lpstr>Creating Calculated Fields</vt:lpstr>
      <vt:lpstr>Step A: Formula for Earned Credit Hours</vt:lpstr>
      <vt:lpstr>Step A: Formula for Earned Credit Hours</vt:lpstr>
      <vt:lpstr>Step B: Formula to Calculate Quality Points</vt:lpstr>
      <vt:lpstr>Step B: Formula to Calculate Quality Points</vt:lpstr>
      <vt:lpstr>Step B: Formula to Calculate Quality Points</vt:lpstr>
      <vt:lpstr> Step C: Formulas to Sum Credit Hours and Quality Points </vt:lpstr>
      <vt:lpstr> Step C: Formulas to Sum Credit Hours and Quality Points </vt:lpstr>
      <vt:lpstr> Step C: Formulas to Sum Credit Hours and Quality Points </vt:lpstr>
      <vt:lpstr> Step C: Formulas to Sum Credit Hours and Quality Points </vt:lpstr>
      <vt:lpstr> Step C: Formulas to Sum Credit Hours and Quality Points </vt:lpstr>
      <vt:lpstr>Step D: Formula to Calculate the Science GPA</vt:lpstr>
      <vt:lpstr>Step D: Formula to Calculate the Science GPA</vt:lpstr>
      <vt:lpstr>Conclusion</vt:lpstr>
      <vt:lpstr>Office excel</vt:lpstr>
      <vt:lpstr>What we have so far</vt:lpstr>
      <vt:lpstr> Using Conditional Formatting </vt:lpstr>
      <vt:lpstr>Using Conditional Formatting</vt:lpstr>
      <vt:lpstr>Using Conditional Formatting</vt:lpstr>
      <vt:lpstr>Using Conditional Formatting</vt:lpstr>
      <vt:lpstr>Control and Protect Formulas</vt:lpstr>
      <vt:lpstr>Control and Protect Formulas</vt:lpstr>
      <vt:lpstr>Control and Protect Formulas</vt:lpstr>
      <vt:lpstr>Control and Protect Formulas</vt:lpstr>
      <vt:lpstr>Control and Protect Formulas</vt:lpstr>
      <vt:lpstr>Save the Worksheet as a Template File</vt:lpstr>
      <vt:lpstr>Save the Worksheet as a Template File</vt:lpstr>
      <vt:lpstr>Creating a Bar Chart</vt:lpstr>
      <vt:lpstr>Creating a Bar Chart</vt:lpstr>
      <vt:lpstr>Creating a Bar Chart</vt:lpstr>
      <vt:lpstr>Creating a Bar Chart</vt:lpstr>
      <vt:lpstr>formatting a Bar Chart</vt:lpstr>
      <vt:lpstr>formatting a Bar Chart</vt:lpstr>
      <vt:lpstr>formatting a Bar Chart</vt:lpstr>
      <vt:lpstr>formatting a Bar Chart</vt:lpstr>
      <vt:lpstr>formatting a Bar Chart</vt:lpstr>
      <vt:lpstr>formatting a Bar Chart</vt:lpstr>
      <vt:lpstr>formatting a Bar Chart</vt:lpstr>
      <vt:lpstr>formatting a Bar Chart</vt:lpstr>
      <vt:lpstr>formatting a Bar Chart</vt:lpstr>
      <vt:lpstr>formatting a Bar Chart</vt:lpstr>
      <vt:lpstr>formatting a Bar Chart</vt:lpstr>
      <vt:lpstr>formatting a Bar Chart</vt:lpstr>
      <vt:lpstr>conclusion</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excel</dc:title>
  <dc:creator>ICLabTEC User</dc:creator>
  <cp:lastModifiedBy>David D. Maczynski</cp:lastModifiedBy>
  <cp:revision>72</cp:revision>
  <dcterms:created xsi:type="dcterms:W3CDTF">2013-08-02T15:34:44Z</dcterms:created>
  <dcterms:modified xsi:type="dcterms:W3CDTF">2013-08-09T16:51:35Z</dcterms:modified>
</cp:coreProperties>
</file>